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6"/>
  </p:notesMasterIdLst>
  <p:handoutMasterIdLst>
    <p:handoutMasterId r:id="rId57"/>
  </p:handoutMasterIdLst>
  <p:sldIdLst>
    <p:sldId id="417" r:id="rId2"/>
    <p:sldId id="588" r:id="rId3"/>
    <p:sldId id="590" r:id="rId4"/>
    <p:sldId id="487" r:id="rId5"/>
    <p:sldId id="525" r:id="rId6"/>
    <p:sldId id="579" r:id="rId7"/>
    <p:sldId id="489" r:id="rId8"/>
    <p:sldId id="490" r:id="rId9"/>
    <p:sldId id="491" r:id="rId10"/>
    <p:sldId id="492" r:id="rId11"/>
    <p:sldId id="493" r:id="rId12"/>
    <p:sldId id="494" r:id="rId13"/>
    <p:sldId id="591" r:id="rId14"/>
    <p:sldId id="434" r:id="rId15"/>
    <p:sldId id="435" r:id="rId16"/>
    <p:sldId id="534" r:id="rId17"/>
    <p:sldId id="436" r:id="rId18"/>
    <p:sldId id="437" r:id="rId19"/>
    <p:sldId id="438" r:id="rId20"/>
    <p:sldId id="439" r:id="rId21"/>
    <p:sldId id="440" r:id="rId22"/>
    <p:sldId id="441" r:id="rId23"/>
    <p:sldId id="442" r:id="rId24"/>
    <p:sldId id="443" r:id="rId25"/>
    <p:sldId id="444" r:id="rId26"/>
    <p:sldId id="445" r:id="rId27"/>
    <p:sldId id="446" r:id="rId28"/>
    <p:sldId id="447" r:id="rId29"/>
    <p:sldId id="448" r:id="rId30"/>
    <p:sldId id="449" r:id="rId31"/>
    <p:sldId id="450" r:id="rId32"/>
    <p:sldId id="451" r:id="rId33"/>
    <p:sldId id="452" r:id="rId34"/>
    <p:sldId id="453" r:id="rId35"/>
    <p:sldId id="454" r:id="rId36"/>
    <p:sldId id="455" r:id="rId37"/>
    <p:sldId id="456" r:id="rId38"/>
    <p:sldId id="457" r:id="rId39"/>
    <p:sldId id="592" r:id="rId40"/>
    <p:sldId id="458" r:id="rId41"/>
    <p:sldId id="581" r:id="rId42"/>
    <p:sldId id="459" r:id="rId43"/>
    <p:sldId id="576" r:id="rId44"/>
    <p:sldId id="460" r:id="rId45"/>
    <p:sldId id="461" r:id="rId46"/>
    <p:sldId id="537" r:id="rId47"/>
    <p:sldId id="463" r:id="rId48"/>
    <p:sldId id="464" r:id="rId49"/>
    <p:sldId id="465" r:id="rId50"/>
    <p:sldId id="467" r:id="rId51"/>
    <p:sldId id="468" r:id="rId52"/>
    <p:sldId id="469" r:id="rId53"/>
    <p:sldId id="536" r:id="rId54"/>
    <p:sldId id="593" r:id="rId5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8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34.wmf"/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image" Target="../media/image10.emf"/><Relationship Id="rId7" Type="http://schemas.openxmlformats.org/officeDocument/2006/relationships/image" Target="../media/image14.emf"/><Relationship Id="rId2" Type="http://schemas.openxmlformats.org/officeDocument/2006/relationships/image" Target="../media/image9.emf"/><Relationship Id="rId1" Type="http://schemas.openxmlformats.org/officeDocument/2006/relationships/image" Target="../media/image8.emf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4.wmf"/><Relationship Id="rId1" Type="http://schemas.openxmlformats.org/officeDocument/2006/relationships/image" Target="../media/image16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e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Relationship Id="rId9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emf"/><Relationship Id="rId6" Type="http://schemas.openxmlformats.org/officeDocument/2006/relationships/image" Target="../media/image33.emf"/><Relationship Id="rId5" Type="http://schemas.openxmlformats.org/officeDocument/2006/relationships/image" Target="../media/image20.wmf"/><Relationship Id="rId4" Type="http://schemas.openxmlformats.org/officeDocument/2006/relationships/image" Target="../media/image32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image" Target="../media/image46.wmf"/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12" Type="http://schemas.openxmlformats.org/officeDocument/2006/relationships/image" Target="../media/image45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11" Type="http://schemas.openxmlformats.org/officeDocument/2006/relationships/image" Target="../media/image44.wmf"/><Relationship Id="rId5" Type="http://schemas.openxmlformats.org/officeDocument/2006/relationships/image" Target="../media/image38.wmf"/><Relationship Id="rId15" Type="http://schemas.openxmlformats.org/officeDocument/2006/relationships/image" Target="../media/image48.wmf"/><Relationship Id="rId10" Type="http://schemas.openxmlformats.org/officeDocument/2006/relationships/image" Target="../media/image43.wmf"/><Relationship Id="rId4" Type="http://schemas.openxmlformats.org/officeDocument/2006/relationships/image" Target="../media/image37.wmf"/><Relationship Id="rId9" Type="http://schemas.openxmlformats.org/officeDocument/2006/relationships/image" Target="../media/image42.wmf"/><Relationship Id="rId14" Type="http://schemas.openxmlformats.org/officeDocument/2006/relationships/image" Target="../media/image4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83ACF4-BB3F-0A49-A3FA-B1EBE5DD272D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568451-C8A8-E043-A546-D9F2B31B78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38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1E1A25-899F-B742-B77E-3A6821D292C7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C8F5EF-A98E-A14C-90FD-F5F6CEC48E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212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Graphs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A24F0F2E-2519-E749-B09D-78AE2716A5FD}" type="datetime8">
              <a:rPr lang="en-US"/>
              <a:pPr/>
              <a:t>7/23/2014 2:16 PM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401110-A371-434C-BFB0-917D1FAFA040}" type="slidenum">
              <a:rPr lang="en-US"/>
              <a:pPr/>
              <a:t>1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999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DBF1E84B-E475-2D4F-920B-E3CA60B31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DBF1E84B-E475-2D4F-920B-E3CA60B31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DBF1E84B-E475-2D4F-920B-E3CA60B31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DBF1E84B-E475-2D4F-920B-E3CA60B31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2507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2507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7247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1223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7247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1223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DBF1E84B-E475-2D4F-920B-E3CA60B31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DBF1E84B-E475-2D4F-920B-E3CA60B31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DBF1E84B-E475-2D4F-920B-E3CA60B31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DBF1E84B-E475-2D4F-920B-E3CA60B31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DBF1E84B-E475-2D4F-920B-E3CA60B31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566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69110"/>
            <a:ext cx="8229600" cy="495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pic>
        <p:nvPicPr>
          <p:cNvPr id="1031" name="Picture 7" descr="YorkULogoHor(large)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313525"/>
            <a:ext cx="1365250" cy="54447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523263" y="6447263"/>
            <a:ext cx="26207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Last Updated </a:t>
            </a:r>
            <a:r>
              <a:rPr lang="en-CA" sz="1200" dirty="0" smtClean="0"/>
              <a:t>2014-03-18 8:09 AM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365250" y="6322237"/>
            <a:ext cx="8747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CSE 2011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365250" y="6542901"/>
            <a:ext cx="107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Prof. J. Elder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292600" y="6447263"/>
            <a:ext cx="560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 </a:t>
            </a:r>
            <a:fld id="{B2C42470-DA64-F644-A452-83824504D888}" type="slidenum">
              <a:rPr lang="en-US" sz="1200" smtClean="0"/>
              <a:pPr/>
              <a:t>‹#›</a:t>
            </a:fld>
            <a:r>
              <a:rPr lang="en-US" sz="1200" dirty="0" smtClean="0"/>
              <a:t> -</a:t>
            </a:r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lr>
          <a:schemeClr val="accent1"/>
        </a:buClr>
        <a:buFont typeface="Wingdings" charset="2"/>
        <a:buChar char="Ø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Wingdings" charset="2"/>
        <a:buChar char="q"/>
        <a:defRPr sz="2000">
          <a:solidFill>
            <a:schemeClr val="tx1"/>
          </a:solidFill>
          <a:latin typeface="+mn-lt"/>
          <a:ea typeface="ＭＳ Ｐゴシック" pitchFamily="-110" charset="-128"/>
        </a:defRPr>
      </a:lvl2pPr>
      <a:lvl3pPr marL="1143000" indent="-228600" algn="l" rtl="0" eaLnBrk="1" fontAlgn="base" hangingPunct="1">
        <a:spcBef>
          <a:spcPct val="50000"/>
        </a:spcBef>
        <a:spcAft>
          <a:spcPct val="0"/>
        </a:spcAft>
        <a:buClr>
          <a:schemeClr val="accent3"/>
        </a:buClr>
        <a:buFont typeface="Wingdings" charset="2"/>
        <a:buChar char="²"/>
        <a:defRPr>
          <a:solidFill>
            <a:schemeClr val="tx1"/>
          </a:solidFill>
          <a:latin typeface="+mn-lt"/>
          <a:ea typeface="ＭＳ Ｐゴシック" pitchFamily="-110" charset="-128"/>
        </a:defRPr>
      </a:lvl3pPr>
      <a:lvl4pPr marL="1600200" indent="-228600" algn="l" rtl="0" eaLnBrk="1" fontAlgn="base" hangingPunct="1">
        <a:spcBef>
          <a:spcPct val="50000"/>
        </a:spcBef>
        <a:spcAft>
          <a:spcPct val="0"/>
        </a:spcAft>
        <a:buClr>
          <a:srgbClr val="FF00FF"/>
        </a:buClr>
        <a:buFont typeface="Wingdings" charset="2"/>
        <a:buChar char="v"/>
        <a:defRPr sz="1600">
          <a:solidFill>
            <a:schemeClr val="tx1"/>
          </a:solidFill>
          <a:latin typeface="+mn-lt"/>
          <a:ea typeface="ＭＳ Ｐゴシック" pitchFamily="-110" charset="-128"/>
        </a:defRPr>
      </a:lvl4pPr>
      <a:lvl5pPr marL="2057400" indent="-228600" algn="l" rtl="0" eaLnBrk="1" fontAlgn="base" hangingPunct="1">
        <a:spcBef>
          <a:spcPct val="50000"/>
        </a:spcBef>
        <a:spcAft>
          <a:spcPct val="0"/>
        </a:spcAft>
        <a:buFont typeface="Arial"/>
        <a:buChar char="•"/>
        <a:defRPr sz="1400">
          <a:solidFill>
            <a:schemeClr val="tx1"/>
          </a:solidFill>
          <a:latin typeface="+mn-lt"/>
          <a:ea typeface="ＭＳ Ｐゴシック" pitchFamily="-110" charset="-128"/>
        </a:defRPr>
      </a:lvl5pPr>
      <a:lvl6pPr marL="25146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6pPr>
      <a:lvl7pPr marL="29718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7pPr>
      <a:lvl8pPr marL="34290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8pPr>
      <a:lvl9pPr marL="38862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13" Type="http://schemas.openxmlformats.org/officeDocument/2006/relationships/oleObject" Target="../embeddings/oleObject11.bin"/><Relationship Id="rId18" Type="http://schemas.openxmlformats.org/officeDocument/2006/relationships/image" Target="../media/image15.e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2.emf"/><Relationship Id="rId17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4.e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e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10" Type="http://schemas.openxmlformats.org/officeDocument/2006/relationships/image" Target="../media/image11.emf"/><Relationship Id="rId4" Type="http://schemas.openxmlformats.org/officeDocument/2006/relationships/image" Target="../media/image8.e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3.emf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8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7.bin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27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4.wmf"/><Relationship Id="rId1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6.wmf"/><Relationship Id="rId20" Type="http://schemas.openxmlformats.org/officeDocument/2006/relationships/image" Target="../media/image28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21.e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10" Type="http://schemas.openxmlformats.org/officeDocument/2006/relationships/image" Target="../media/image23.wmf"/><Relationship Id="rId19" Type="http://schemas.openxmlformats.org/officeDocument/2006/relationships/oleObject" Target="../embeddings/oleObject27.bin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5.wmf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2.wmf"/><Relationship Id="rId4" Type="http://schemas.openxmlformats.org/officeDocument/2006/relationships/image" Target="../media/image29.e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33.emf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oleObject" Target="../embeddings/oleObject39.bin"/><Relationship Id="rId18" Type="http://schemas.openxmlformats.org/officeDocument/2006/relationships/image" Target="../media/image41.wmf"/><Relationship Id="rId26" Type="http://schemas.openxmlformats.org/officeDocument/2006/relationships/image" Target="../media/image45.wmf"/><Relationship Id="rId3" Type="http://schemas.openxmlformats.org/officeDocument/2006/relationships/oleObject" Target="../embeddings/oleObject34.bin"/><Relationship Id="rId21" Type="http://schemas.openxmlformats.org/officeDocument/2006/relationships/oleObject" Target="../embeddings/oleObject43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38.wmf"/><Relationship Id="rId17" Type="http://schemas.openxmlformats.org/officeDocument/2006/relationships/oleObject" Target="../embeddings/oleObject41.bin"/><Relationship Id="rId25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0.wmf"/><Relationship Id="rId20" Type="http://schemas.openxmlformats.org/officeDocument/2006/relationships/image" Target="../media/image42.wmf"/><Relationship Id="rId29" Type="http://schemas.openxmlformats.org/officeDocument/2006/relationships/oleObject" Target="../embeddings/oleObject47.bin"/><Relationship Id="rId1" Type="http://schemas.openxmlformats.org/officeDocument/2006/relationships/vmlDrawing" Target="../drawings/vmlDrawing9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8.bin"/><Relationship Id="rId24" Type="http://schemas.openxmlformats.org/officeDocument/2006/relationships/image" Target="../media/image44.wmf"/><Relationship Id="rId32" Type="http://schemas.openxmlformats.org/officeDocument/2006/relationships/image" Target="../media/image48.wmf"/><Relationship Id="rId5" Type="http://schemas.openxmlformats.org/officeDocument/2006/relationships/oleObject" Target="../embeddings/oleObject35.bin"/><Relationship Id="rId15" Type="http://schemas.openxmlformats.org/officeDocument/2006/relationships/oleObject" Target="../embeddings/oleObject40.bin"/><Relationship Id="rId23" Type="http://schemas.openxmlformats.org/officeDocument/2006/relationships/oleObject" Target="../embeddings/oleObject44.bin"/><Relationship Id="rId28" Type="http://schemas.openxmlformats.org/officeDocument/2006/relationships/image" Target="../media/image46.wmf"/><Relationship Id="rId10" Type="http://schemas.openxmlformats.org/officeDocument/2006/relationships/image" Target="../media/image37.wmf"/><Relationship Id="rId19" Type="http://schemas.openxmlformats.org/officeDocument/2006/relationships/oleObject" Target="../embeddings/oleObject42.bin"/><Relationship Id="rId31" Type="http://schemas.openxmlformats.org/officeDocument/2006/relationships/oleObject" Target="../embeddings/oleObject48.bin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39.wmf"/><Relationship Id="rId22" Type="http://schemas.openxmlformats.org/officeDocument/2006/relationships/image" Target="../media/image43.wmf"/><Relationship Id="rId27" Type="http://schemas.openxmlformats.org/officeDocument/2006/relationships/oleObject" Target="../embeddings/oleObject46.bin"/><Relationship Id="rId30" Type="http://schemas.openxmlformats.org/officeDocument/2006/relationships/image" Target="../media/image47.wmf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20.w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50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52.wmf"/><Relationship Id="rId4" Type="http://schemas.openxmlformats.org/officeDocument/2006/relationships/oleObject" Target="../embeddings/oleObject53.bin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53.emf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676400"/>
            <a:ext cx="7772400" cy="1143000"/>
          </a:xfrm>
        </p:spPr>
        <p:txBody>
          <a:bodyPr/>
          <a:lstStyle/>
          <a:p>
            <a:r>
              <a:rPr lang="en-US" dirty="0" smtClean="0"/>
              <a:t>Graphs – Breadth First Search</a:t>
            </a:r>
            <a:endParaRPr lang="en-US" dirty="0"/>
          </a:p>
        </p:txBody>
      </p:sp>
      <p:sp>
        <p:nvSpPr>
          <p:cNvPr id="3639" name="Oval 567"/>
          <p:cNvSpPr>
            <a:spLocks noChangeArrowheads="1"/>
          </p:cNvSpPr>
          <p:nvPr/>
        </p:nvSpPr>
        <p:spPr bwMode="auto">
          <a:xfrm>
            <a:off x="5504501" y="3057058"/>
            <a:ext cx="936625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chemeClr val="bg1"/>
                </a:solidFill>
              </a:rPr>
              <a:t>ORD</a:t>
            </a:r>
          </a:p>
        </p:txBody>
      </p:sp>
      <p:sp>
        <p:nvSpPr>
          <p:cNvPr id="3640" name="Oval 568"/>
          <p:cNvSpPr>
            <a:spLocks noChangeArrowheads="1"/>
          </p:cNvSpPr>
          <p:nvPr/>
        </p:nvSpPr>
        <p:spPr bwMode="auto">
          <a:xfrm>
            <a:off x="5215576" y="4571533"/>
            <a:ext cx="936625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chemeClr val="bg1"/>
                </a:solidFill>
              </a:rPr>
              <a:t>DFW</a:t>
            </a:r>
          </a:p>
        </p:txBody>
      </p:sp>
      <p:sp>
        <p:nvSpPr>
          <p:cNvPr id="3641" name="Oval 569"/>
          <p:cNvSpPr>
            <a:spLocks noChangeArrowheads="1"/>
          </p:cNvSpPr>
          <p:nvPr/>
        </p:nvSpPr>
        <p:spPr bwMode="auto">
          <a:xfrm>
            <a:off x="3294701" y="3285658"/>
            <a:ext cx="936625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>
                <a:solidFill>
                  <a:schemeClr val="bg1"/>
                </a:solidFill>
              </a:rPr>
              <a:t>SFO</a:t>
            </a:r>
          </a:p>
        </p:txBody>
      </p:sp>
      <p:sp>
        <p:nvSpPr>
          <p:cNvPr id="3642" name="Oval 570"/>
          <p:cNvSpPr>
            <a:spLocks noChangeArrowheads="1"/>
          </p:cNvSpPr>
          <p:nvPr/>
        </p:nvSpPr>
        <p:spPr bwMode="auto">
          <a:xfrm>
            <a:off x="3447101" y="4428658"/>
            <a:ext cx="936625" cy="457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>
                <a:solidFill>
                  <a:schemeClr val="bg1"/>
                </a:solidFill>
              </a:rPr>
              <a:t>LAX</a:t>
            </a:r>
          </a:p>
        </p:txBody>
      </p:sp>
      <p:cxnSp>
        <p:nvCxnSpPr>
          <p:cNvPr id="3643" name="AutoShape 571"/>
          <p:cNvCxnSpPr>
            <a:cxnSpLocks noChangeShapeType="1"/>
            <a:stCxn id="3641" idx="6"/>
            <a:endCxn id="3639" idx="2"/>
          </p:cNvCxnSpPr>
          <p:nvPr/>
        </p:nvCxnSpPr>
        <p:spPr bwMode="auto">
          <a:xfrm flipV="1">
            <a:off x="4240851" y="3285658"/>
            <a:ext cx="1254125" cy="228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644" name="AutoShape 572"/>
          <p:cNvCxnSpPr>
            <a:cxnSpLocks noChangeShapeType="1"/>
            <a:stCxn id="3640" idx="0"/>
            <a:endCxn id="3639" idx="4"/>
          </p:cNvCxnSpPr>
          <p:nvPr/>
        </p:nvCxnSpPr>
        <p:spPr bwMode="auto">
          <a:xfrm flipV="1">
            <a:off x="5683889" y="3523783"/>
            <a:ext cx="288925" cy="1038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645" name="AutoShape 573"/>
          <p:cNvCxnSpPr>
            <a:cxnSpLocks noChangeShapeType="1"/>
            <a:stCxn id="3641" idx="4"/>
            <a:endCxn id="3642" idx="0"/>
          </p:cNvCxnSpPr>
          <p:nvPr/>
        </p:nvCxnSpPr>
        <p:spPr bwMode="auto">
          <a:xfrm>
            <a:off x="3763014" y="3752383"/>
            <a:ext cx="152400" cy="6667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646" name="AutoShape 574"/>
          <p:cNvCxnSpPr>
            <a:cxnSpLocks noChangeShapeType="1"/>
            <a:stCxn id="3642" idx="6"/>
            <a:endCxn id="3640" idx="2"/>
          </p:cNvCxnSpPr>
          <p:nvPr/>
        </p:nvCxnSpPr>
        <p:spPr bwMode="auto">
          <a:xfrm>
            <a:off x="4393251" y="4657258"/>
            <a:ext cx="812800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647" name="AutoShape 575"/>
          <p:cNvCxnSpPr>
            <a:cxnSpLocks noChangeShapeType="1"/>
            <a:stCxn id="3642" idx="7"/>
            <a:endCxn id="3639" idx="3"/>
          </p:cNvCxnSpPr>
          <p:nvPr/>
        </p:nvCxnSpPr>
        <p:spPr bwMode="auto">
          <a:xfrm flipV="1">
            <a:off x="4247201" y="3457108"/>
            <a:ext cx="1393825" cy="1028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3648" name="Text Box 576"/>
          <p:cNvSpPr txBox="1">
            <a:spLocks noChangeArrowheads="1"/>
          </p:cNvSpPr>
          <p:nvPr/>
        </p:nvSpPr>
        <p:spPr bwMode="auto">
          <a:xfrm rot="-4662247">
            <a:off x="5464020" y="3615064"/>
            <a:ext cx="598488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802</a:t>
            </a:r>
          </a:p>
        </p:txBody>
      </p:sp>
      <p:sp>
        <p:nvSpPr>
          <p:cNvPr id="3649" name="Text Box 577"/>
          <p:cNvSpPr txBox="1">
            <a:spLocks noChangeArrowheads="1"/>
          </p:cNvSpPr>
          <p:nvPr/>
        </p:nvSpPr>
        <p:spPr bwMode="auto">
          <a:xfrm rot="-2136302">
            <a:off x="4326576" y="3793658"/>
            <a:ext cx="73660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1743</a:t>
            </a:r>
          </a:p>
        </p:txBody>
      </p:sp>
      <p:sp>
        <p:nvSpPr>
          <p:cNvPr id="3650" name="Text Box 578"/>
          <p:cNvSpPr txBox="1">
            <a:spLocks noChangeArrowheads="1"/>
          </p:cNvSpPr>
          <p:nvPr/>
        </p:nvSpPr>
        <p:spPr bwMode="auto">
          <a:xfrm rot="-689345">
            <a:off x="4437701" y="3057058"/>
            <a:ext cx="73660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1843</a:t>
            </a:r>
          </a:p>
        </p:txBody>
      </p:sp>
      <p:sp>
        <p:nvSpPr>
          <p:cNvPr id="3651" name="Text Box 579"/>
          <p:cNvSpPr txBox="1">
            <a:spLocks noChangeArrowheads="1"/>
          </p:cNvSpPr>
          <p:nvPr/>
        </p:nvSpPr>
        <p:spPr bwMode="auto">
          <a:xfrm rot="695916">
            <a:off x="4478976" y="4384208"/>
            <a:ext cx="736600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1233</a:t>
            </a:r>
          </a:p>
        </p:txBody>
      </p:sp>
      <p:sp>
        <p:nvSpPr>
          <p:cNvPr id="3652" name="Text Box 580"/>
          <p:cNvSpPr txBox="1">
            <a:spLocks noChangeArrowheads="1"/>
          </p:cNvSpPr>
          <p:nvPr/>
        </p:nvSpPr>
        <p:spPr bwMode="auto">
          <a:xfrm rot="4665015">
            <a:off x="3698720" y="3921452"/>
            <a:ext cx="598487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337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Properties</a:t>
            </a:r>
          </a:p>
        </p:txBody>
      </p:sp>
      <p:sp>
        <p:nvSpPr>
          <p:cNvPr id="2283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371475" y="904875"/>
            <a:ext cx="4575175" cy="4876800"/>
          </a:xfrm>
        </p:spPr>
        <p:txBody>
          <a:bodyPr/>
          <a:lstStyle/>
          <a:p>
            <a:pPr>
              <a:spcBef>
                <a:spcPct val="15000"/>
              </a:spcBef>
              <a:buFont typeface="Wingdings" pitchFamily="35" charset="2"/>
              <a:buNone/>
            </a:pPr>
            <a:r>
              <a:rPr lang="en-US" sz="2400" dirty="0">
                <a:solidFill>
                  <a:schemeClr val="tx2"/>
                </a:solidFill>
              </a:rPr>
              <a:t>Notation</a:t>
            </a:r>
          </a:p>
          <a:p>
            <a:pPr lvl="1">
              <a:spcBef>
                <a:spcPct val="15000"/>
              </a:spcBef>
              <a:buFont typeface="Wingdings" pitchFamily="35" charset="2"/>
              <a:buNone/>
            </a:pPr>
            <a:r>
              <a:rPr lang="en-US" sz="2000" b="1" i="1" dirty="0">
                <a:latin typeface="Times New Roman" pitchFamily="35" charset="0"/>
              </a:rPr>
              <a:t>G</a:t>
            </a:r>
            <a:r>
              <a:rPr lang="en-US" sz="2000" b="1" i="1" baseline="-25000" dirty="0">
                <a:latin typeface="Times New Roman" pitchFamily="35" charset="0"/>
              </a:rPr>
              <a:t>s</a:t>
            </a:r>
            <a:r>
              <a:rPr lang="en-US" sz="2000" dirty="0"/>
              <a:t>: connected component of </a:t>
            </a:r>
            <a:r>
              <a:rPr lang="en-US" sz="2000" b="1" i="1" dirty="0" err="1">
                <a:latin typeface="Times New Roman" pitchFamily="35" charset="0"/>
              </a:rPr>
              <a:t>s</a:t>
            </a:r>
            <a:endParaRPr lang="en-US" sz="2000" b="1" i="1" dirty="0">
              <a:latin typeface="Times New Roman" pitchFamily="35" charset="0"/>
            </a:endParaRPr>
          </a:p>
          <a:p>
            <a:pPr>
              <a:spcBef>
                <a:spcPct val="15000"/>
              </a:spcBef>
              <a:buFont typeface="Wingdings" pitchFamily="35" charset="2"/>
              <a:buNone/>
            </a:pPr>
            <a:r>
              <a:rPr lang="en-US" sz="2400" dirty="0">
                <a:solidFill>
                  <a:schemeClr val="tx2"/>
                </a:solidFill>
              </a:rPr>
              <a:t>Property 1</a:t>
            </a:r>
          </a:p>
          <a:p>
            <a:pPr>
              <a:spcBef>
                <a:spcPct val="15000"/>
              </a:spcBef>
              <a:buFont typeface="Wingdings" pitchFamily="35" charset="2"/>
              <a:buNone/>
            </a:pPr>
            <a:r>
              <a:rPr lang="en-US" sz="2000" dirty="0"/>
              <a:t>	</a:t>
            </a:r>
            <a:r>
              <a:rPr lang="en-US" sz="2000" b="1" i="1" dirty="0">
                <a:latin typeface="Times New Roman" pitchFamily="35" charset="0"/>
              </a:rPr>
              <a:t>BFS</a:t>
            </a:r>
            <a:r>
              <a:rPr lang="en-US" sz="2000" dirty="0">
                <a:latin typeface="Times New Roman" pitchFamily="35" charset="0"/>
              </a:rPr>
              <a:t>(</a:t>
            </a:r>
            <a:r>
              <a:rPr lang="en-US" sz="2000" b="1" i="1" dirty="0">
                <a:latin typeface="Times New Roman" pitchFamily="35" charset="0"/>
              </a:rPr>
              <a:t>G, </a:t>
            </a:r>
            <a:r>
              <a:rPr lang="en-US" sz="2000" b="1" i="1" dirty="0" err="1">
                <a:latin typeface="Times New Roman" pitchFamily="35" charset="0"/>
              </a:rPr>
              <a:t>s</a:t>
            </a:r>
            <a:r>
              <a:rPr lang="en-US" sz="2000" dirty="0">
                <a:latin typeface="Times New Roman" pitchFamily="35" charset="0"/>
              </a:rPr>
              <a:t>) </a:t>
            </a:r>
            <a:r>
              <a:rPr lang="en-US" sz="2000" dirty="0"/>
              <a:t>visits all the vertices and edges of </a:t>
            </a:r>
            <a:r>
              <a:rPr lang="en-US" sz="2000" b="1" i="1" dirty="0">
                <a:latin typeface="Times New Roman" pitchFamily="35" charset="0"/>
              </a:rPr>
              <a:t>G</a:t>
            </a:r>
            <a:r>
              <a:rPr lang="en-US" sz="2000" b="1" i="1" baseline="-25000" dirty="0">
                <a:latin typeface="Times New Roman" pitchFamily="35" charset="0"/>
              </a:rPr>
              <a:t>s</a:t>
            </a:r>
            <a:r>
              <a:rPr lang="en-US" sz="2000" dirty="0"/>
              <a:t> </a:t>
            </a:r>
          </a:p>
          <a:p>
            <a:pPr>
              <a:spcBef>
                <a:spcPct val="15000"/>
              </a:spcBef>
              <a:buFont typeface="Wingdings" pitchFamily="35" charset="2"/>
              <a:buNone/>
            </a:pPr>
            <a:r>
              <a:rPr lang="en-US" sz="2400" dirty="0">
                <a:solidFill>
                  <a:schemeClr val="tx2"/>
                </a:solidFill>
              </a:rPr>
              <a:t>Property 2</a:t>
            </a:r>
            <a:endParaRPr lang="en-US" sz="2400" dirty="0"/>
          </a:p>
          <a:p>
            <a:pPr>
              <a:spcBef>
                <a:spcPct val="15000"/>
              </a:spcBef>
              <a:buFont typeface="Wingdings" pitchFamily="35" charset="2"/>
              <a:buNone/>
            </a:pPr>
            <a:r>
              <a:rPr lang="en-US" sz="2000" dirty="0"/>
              <a:t>	The discovery edges labeled by </a:t>
            </a:r>
            <a:r>
              <a:rPr lang="en-US" sz="2000" b="1" i="1" dirty="0">
                <a:latin typeface="Times New Roman" pitchFamily="35" charset="0"/>
              </a:rPr>
              <a:t>BFS</a:t>
            </a:r>
            <a:r>
              <a:rPr lang="en-US" sz="2000" dirty="0">
                <a:latin typeface="Times New Roman" pitchFamily="35" charset="0"/>
              </a:rPr>
              <a:t>(</a:t>
            </a:r>
            <a:r>
              <a:rPr lang="en-US" sz="2000" b="1" i="1" dirty="0">
                <a:latin typeface="Times New Roman" pitchFamily="35" charset="0"/>
              </a:rPr>
              <a:t>G, </a:t>
            </a:r>
            <a:r>
              <a:rPr lang="en-US" sz="2000" b="1" i="1" dirty="0" err="1">
                <a:latin typeface="Times New Roman" pitchFamily="35" charset="0"/>
              </a:rPr>
              <a:t>s</a:t>
            </a:r>
            <a:r>
              <a:rPr lang="en-US" sz="2000" dirty="0">
                <a:latin typeface="Times New Roman" pitchFamily="35" charset="0"/>
              </a:rPr>
              <a:t>) </a:t>
            </a:r>
            <a:r>
              <a:rPr lang="en-US" sz="2000" dirty="0"/>
              <a:t>form a spanning tree </a:t>
            </a:r>
            <a:r>
              <a:rPr lang="en-US" sz="2000" b="1" i="1" dirty="0">
                <a:latin typeface="Times New Roman" pitchFamily="35" charset="0"/>
              </a:rPr>
              <a:t>T</a:t>
            </a:r>
            <a:r>
              <a:rPr lang="en-US" sz="2000" b="1" i="1" baseline="-25000" dirty="0">
                <a:latin typeface="Times New Roman" pitchFamily="35" charset="0"/>
              </a:rPr>
              <a:t>s</a:t>
            </a:r>
            <a:r>
              <a:rPr lang="en-US" sz="2000" dirty="0"/>
              <a:t> of </a:t>
            </a:r>
            <a:r>
              <a:rPr lang="en-US" sz="2000" b="1" i="1" dirty="0">
                <a:latin typeface="Times New Roman" pitchFamily="35" charset="0"/>
              </a:rPr>
              <a:t>G</a:t>
            </a:r>
            <a:r>
              <a:rPr lang="en-US" sz="2000" b="1" i="1" baseline="-25000" dirty="0">
                <a:latin typeface="Times New Roman" pitchFamily="35" charset="0"/>
              </a:rPr>
              <a:t>s</a:t>
            </a:r>
          </a:p>
          <a:p>
            <a:pPr>
              <a:spcBef>
                <a:spcPct val="15000"/>
              </a:spcBef>
              <a:buFont typeface="Wingdings" pitchFamily="35" charset="2"/>
              <a:buNone/>
            </a:pPr>
            <a:r>
              <a:rPr lang="en-US" sz="2400" dirty="0">
                <a:solidFill>
                  <a:schemeClr val="tx2"/>
                </a:solidFill>
              </a:rPr>
              <a:t>Property 3</a:t>
            </a:r>
            <a:endParaRPr lang="en-US" sz="2400" dirty="0"/>
          </a:p>
          <a:p>
            <a:pPr>
              <a:spcBef>
                <a:spcPct val="15000"/>
              </a:spcBef>
              <a:buFont typeface="Wingdings" pitchFamily="35" charset="2"/>
              <a:buNone/>
            </a:pPr>
            <a:r>
              <a:rPr lang="en-US" sz="2000" dirty="0"/>
              <a:t>	For each vertex </a:t>
            </a:r>
            <a:r>
              <a:rPr lang="en-US" sz="2000" b="1" i="1" dirty="0" err="1">
                <a:latin typeface="Times New Roman" pitchFamily="35" charset="0"/>
              </a:rPr>
              <a:t>v</a:t>
            </a:r>
            <a:r>
              <a:rPr lang="en-US" sz="2000" dirty="0"/>
              <a:t> in </a:t>
            </a:r>
            <a:r>
              <a:rPr lang="en-US" sz="2000" b="1" i="1" dirty="0">
                <a:latin typeface="Times New Roman" pitchFamily="35" charset="0"/>
              </a:rPr>
              <a:t>L</a:t>
            </a:r>
            <a:r>
              <a:rPr lang="en-US" sz="2000" b="1" i="1" baseline="-25000" dirty="0">
                <a:latin typeface="Times New Roman" pitchFamily="35" charset="0"/>
              </a:rPr>
              <a:t>i</a:t>
            </a:r>
          </a:p>
          <a:p>
            <a:pPr lvl="1">
              <a:spcBef>
                <a:spcPct val="15000"/>
              </a:spcBef>
            </a:pPr>
            <a:r>
              <a:rPr lang="en-US" sz="1800" dirty="0"/>
              <a:t>The path of  </a:t>
            </a:r>
            <a:r>
              <a:rPr lang="en-US" sz="1800" b="1" i="1" dirty="0">
                <a:latin typeface="Times New Roman" pitchFamily="35" charset="0"/>
              </a:rPr>
              <a:t>T</a:t>
            </a:r>
            <a:r>
              <a:rPr lang="en-US" sz="1800" b="1" i="1" baseline="-25000" dirty="0">
                <a:latin typeface="Times New Roman" pitchFamily="35" charset="0"/>
              </a:rPr>
              <a:t>s</a:t>
            </a:r>
            <a:r>
              <a:rPr lang="en-US" sz="1800" dirty="0"/>
              <a:t> from </a:t>
            </a:r>
            <a:r>
              <a:rPr lang="en-US" sz="1800" b="1" i="1" dirty="0" err="1">
                <a:latin typeface="Times New Roman" pitchFamily="35" charset="0"/>
              </a:rPr>
              <a:t>s</a:t>
            </a:r>
            <a:r>
              <a:rPr lang="en-US" sz="1800" b="1" i="1" dirty="0">
                <a:latin typeface="Times New Roman" pitchFamily="35" charset="0"/>
              </a:rPr>
              <a:t> </a:t>
            </a:r>
            <a:r>
              <a:rPr lang="en-US" sz="1800" dirty="0"/>
              <a:t>to </a:t>
            </a:r>
            <a:r>
              <a:rPr lang="en-US" sz="1800" b="1" i="1" dirty="0" err="1">
                <a:latin typeface="Times New Roman" pitchFamily="35" charset="0"/>
              </a:rPr>
              <a:t>v</a:t>
            </a:r>
            <a:r>
              <a:rPr lang="en-US" sz="1800" b="1" i="1" dirty="0">
                <a:latin typeface="Times New Roman" pitchFamily="35" charset="0"/>
              </a:rPr>
              <a:t> </a:t>
            </a:r>
            <a:r>
              <a:rPr lang="en-US" sz="1800" dirty="0"/>
              <a:t>has </a:t>
            </a:r>
            <a:r>
              <a:rPr lang="en-US" sz="1800" b="1" i="1" dirty="0" err="1">
                <a:latin typeface="Times New Roman" pitchFamily="35" charset="0"/>
              </a:rPr>
              <a:t>i</a:t>
            </a:r>
            <a:r>
              <a:rPr lang="en-US" sz="1800" dirty="0"/>
              <a:t> edges </a:t>
            </a:r>
          </a:p>
          <a:p>
            <a:pPr lvl="1">
              <a:spcBef>
                <a:spcPct val="15000"/>
              </a:spcBef>
            </a:pPr>
            <a:r>
              <a:rPr lang="en-US" sz="1800" dirty="0"/>
              <a:t>Every path from </a:t>
            </a:r>
            <a:r>
              <a:rPr lang="en-US" sz="1800" b="1" i="1" dirty="0" err="1">
                <a:latin typeface="Times New Roman" pitchFamily="35" charset="0"/>
              </a:rPr>
              <a:t>s</a:t>
            </a:r>
            <a:r>
              <a:rPr lang="en-US" sz="1800" b="1" i="1" dirty="0">
                <a:latin typeface="Times New Roman" pitchFamily="35" charset="0"/>
              </a:rPr>
              <a:t> </a:t>
            </a:r>
            <a:r>
              <a:rPr lang="en-US" sz="1800" dirty="0"/>
              <a:t>to </a:t>
            </a:r>
            <a:r>
              <a:rPr lang="en-US" sz="1800" b="1" i="1" dirty="0" err="1">
                <a:latin typeface="Times New Roman" pitchFamily="35" charset="0"/>
              </a:rPr>
              <a:t>v</a:t>
            </a:r>
            <a:r>
              <a:rPr lang="en-US" sz="1800" b="1" i="1" dirty="0">
                <a:latin typeface="Times New Roman" pitchFamily="35" charset="0"/>
              </a:rPr>
              <a:t> </a:t>
            </a:r>
            <a:r>
              <a:rPr lang="en-US" sz="1800" dirty="0"/>
              <a:t>in </a:t>
            </a:r>
            <a:r>
              <a:rPr lang="en-US" sz="1800" b="1" i="1" dirty="0">
                <a:latin typeface="Times New Roman" pitchFamily="35" charset="0"/>
              </a:rPr>
              <a:t>G</a:t>
            </a:r>
            <a:r>
              <a:rPr lang="en-US" sz="1800" b="1" i="1" baseline="-25000" dirty="0">
                <a:latin typeface="Times New Roman" pitchFamily="35" charset="0"/>
              </a:rPr>
              <a:t>s</a:t>
            </a:r>
            <a:r>
              <a:rPr lang="en-US" sz="1800" b="1" i="1" dirty="0">
                <a:latin typeface="Times New Roman" pitchFamily="35" charset="0"/>
              </a:rPr>
              <a:t> </a:t>
            </a:r>
            <a:r>
              <a:rPr lang="en-US" sz="1800" dirty="0"/>
              <a:t>has at least </a:t>
            </a:r>
            <a:r>
              <a:rPr lang="en-US" sz="1800" b="1" i="1" dirty="0" err="1">
                <a:latin typeface="Times New Roman" pitchFamily="35" charset="0"/>
              </a:rPr>
              <a:t>i</a:t>
            </a:r>
            <a:r>
              <a:rPr lang="en-US" sz="1800" dirty="0"/>
              <a:t> edges</a:t>
            </a:r>
          </a:p>
        </p:txBody>
      </p:sp>
      <p:sp>
        <p:nvSpPr>
          <p:cNvPr id="228370" name="AutoShape 18"/>
          <p:cNvSpPr>
            <a:spLocks noChangeArrowheads="1"/>
          </p:cNvSpPr>
          <p:nvPr/>
        </p:nvSpPr>
        <p:spPr bwMode="auto">
          <a:xfrm>
            <a:off x="6043613" y="5683250"/>
            <a:ext cx="2049462" cy="48895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12700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BEFD2"/>
              </a:solidFill>
            </a:endParaRPr>
          </a:p>
        </p:txBody>
      </p:sp>
      <p:sp>
        <p:nvSpPr>
          <p:cNvPr id="228371" name="AutoShape 19"/>
          <p:cNvSpPr>
            <a:spLocks noChangeArrowheads="1"/>
          </p:cNvSpPr>
          <p:nvPr/>
        </p:nvSpPr>
        <p:spPr bwMode="auto">
          <a:xfrm>
            <a:off x="5448300" y="4954588"/>
            <a:ext cx="3148013" cy="48895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12700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28372" name="AutoShape 20"/>
          <p:cNvSpPr>
            <a:spLocks noChangeArrowheads="1"/>
          </p:cNvSpPr>
          <p:nvPr/>
        </p:nvSpPr>
        <p:spPr bwMode="auto">
          <a:xfrm>
            <a:off x="6053138" y="4222750"/>
            <a:ext cx="827087" cy="48895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12700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BEFD2"/>
              </a:solidFill>
            </a:endParaRPr>
          </a:p>
        </p:txBody>
      </p:sp>
      <p:sp>
        <p:nvSpPr>
          <p:cNvPr id="228373" name="Oval 21"/>
          <p:cNvSpPr>
            <a:spLocks noChangeAspect="1" noChangeArrowheads="1"/>
          </p:cNvSpPr>
          <p:nvPr/>
        </p:nvSpPr>
        <p:spPr bwMode="auto">
          <a:xfrm rot="21600000">
            <a:off x="6891338" y="5016500"/>
            <a:ext cx="366712" cy="366713"/>
          </a:xfrm>
          <a:prstGeom prst="ellipse">
            <a:avLst/>
          </a:prstGeom>
          <a:solidFill>
            <a:srgbClr val="71717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C</a:t>
            </a:r>
          </a:p>
        </p:txBody>
      </p:sp>
      <p:sp>
        <p:nvSpPr>
          <p:cNvPr id="228374" name="Oval 22"/>
          <p:cNvSpPr>
            <a:spLocks noChangeAspect="1" noChangeArrowheads="1"/>
          </p:cNvSpPr>
          <p:nvPr/>
        </p:nvSpPr>
        <p:spPr bwMode="auto">
          <a:xfrm rot="21600000">
            <a:off x="5670550" y="5016500"/>
            <a:ext cx="366713" cy="366713"/>
          </a:xfrm>
          <a:prstGeom prst="ellipse">
            <a:avLst/>
          </a:prstGeom>
          <a:solidFill>
            <a:srgbClr val="71717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B</a:t>
            </a:r>
          </a:p>
        </p:txBody>
      </p:sp>
      <p:sp>
        <p:nvSpPr>
          <p:cNvPr id="228375" name="Oval 23"/>
          <p:cNvSpPr>
            <a:spLocks noChangeAspect="1" noChangeArrowheads="1"/>
          </p:cNvSpPr>
          <p:nvPr/>
        </p:nvSpPr>
        <p:spPr bwMode="auto">
          <a:xfrm rot="21600000">
            <a:off x="6299200" y="4284663"/>
            <a:ext cx="366713" cy="366712"/>
          </a:xfrm>
          <a:prstGeom prst="ellipse">
            <a:avLst/>
          </a:prstGeom>
          <a:solidFill>
            <a:srgbClr val="71717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A</a:t>
            </a:r>
          </a:p>
        </p:txBody>
      </p:sp>
      <p:sp>
        <p:nvSpPr>
          <p:cNvPr id="228376" name="Oval 24"/>
          <p:cNvSpPr>
            <a:spLocks noChangeAspect="1" noChangeArrowheads="1"/>
          </p:cNvSpPr>
          <p:nvPr/>
        </p:nvSpPr>
        <p:spPr bwMode="auto">
          <a:xfrm rot="21600000">
            <a:off x="6280150" y="5748338"/>
            <a:ext cx="366713" cy="366712"/>
          </a:xfrm>
          <a:prstGeom prst="ellipse">
            <a:avLst/>
          </a:prstGeom>
          <a:solidFill>
            <a:srgbClr val="71717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E</a:t>
            </a:r>
          </a:p>
        </p:txBody>
      </p:sp>
      <p:cxnSp>
        <p:nvCxnSpPr>
          <p:cNvPr id="228377" name="AutoShape 25"/>
          <p:cNvCxnSpPr>
            <a:cxnSpLocks noChangeAspect="1" noChangeShapeType="1"/>
            <a:stCxn id="228375" idx="3"/>
            <a:endCxn id="228374" idx="7"/>
          </p:cNvCxnSpPr>
          <p:nvPr/>
        </p:nvCxnSpPr>
        <p:spPr bwMode="auto">
          <a:xfrm flipH="1">
            <a:off x="5983288" y="4616450"/>
            <a:ext cx="368300" cy="433388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228378" name="AutoShape 26"/>
          <p:cNvCxnSpPr>
            <a:cxnSpLocks noChangeAspect="1" noChangeShapeType="1"/>
            <a:stCxn id="228376" idx="1"/>
            <a:endCxn id="228374" idx="5"/>
          </p:cNvCxnSpPr>
          <p:nvPr/>
        </p:nvCxnSpPr>
        <p:spPr bwMode="auto">
          <a:xfrm flipH="1" flipV="1">
            <a:off x="5983288" y="5348288"/>
            <a:ext cx="349250" cy="433387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</p:spPr>
      </p:cxnSp>
      <p:cxnSp>
        <p:nvCxnSpPr>
          <p:cNvPr id="228379" name="AutoShape 27"/>
          <p:cNvCxnSpPr>
            <a:cxnSpLocks noChangeAspect="1" noChangeShapeType="1"/>
            <a:stCxn id="228376" idx="7"/>
            <a:endCxn id="228373" idx="3"/>
          </p:cNvCxnSpPr>
          <p:nvPr/>
        </p:nvCxnSpPr>
        <p:spPr bwMode="auto">
          <a:xfrm flipV="1">
            <a:off x="6592888" y="5348288"/>
            <a:ext cx="350837" cy="433387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prstDash val="dash"/>
            <a:round/>
            <a:headEnd type="triangle" w="med" len="med"/>
            <a:tailEnd/>
          </a:ln>
          <a:effectLst/>
        </p:spPr>
      </p:cxnSp>
      <p:cxnSp>
        <p:nvCxnSpPr>
          <p:cNvPr id="228380" name="AutoShape 28"/>
          <p:cNvCxnSpPr>
            <a:cxnSpLocks noChangeAspect="1" noChangeShapeType="1"/>
            <a:stCxn id="228375" idx="5"/>
            <a:endCxn id="228373" idx="1"/>
          </p:cNvCxnSpPr>
          <p:nvPr/>
        </p:nvCxnSpPr>
        <p:spPr bwMode="auto">
          <a:xfrm>
            <a:off x="6611938" y="4616450"/>
            <a:ext cx="331787" cy="433388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228381" name="AutoShape 29"/>
          <p:cNvCxnSpPr>
            <a:cxnSpLocks noChangeAspect="1" noChangeShapeType="1"/>
            <a:stCxn id="228374" idx="6"/>
            <a:endCxn id="228373" idx="2"/>
          </p:cNvCxnSpPr>
          <p:nvPr/>
        </p:nvCxnSpPr>
        <p:spPr bwMode="auto">
          <a:xfrm>
            <a:off x="6054725" y="5199063"/>
            <a:ext cx="815975" cy="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 type="triangle" w="med" len="med"/>
          </a:ln>
          <a:effectLst/>
        </p:spPr>
      </p:cxnSp>
      <p:sp>
        <p:nvSpPr>
          <p:cNvPr id="228382" name="Oval 30"/>
          <p:cNvSpPr>
            <a:spLocks noChangeAspect="1" noChangeArrowheads="1"/>
          </p:cNvSpPr>
          <p:nvPr/>
        </p:nvSpPr>
        <p:spPr bwMode="auto">
          <a:xfrm rot="21600000">
            <a:off x="8113713" y="5016500"/>
            <a:ext cx="366712" cy="366713"/>
          </a:xfrm>
          <a:prstGeom prst="ellipse">
            <a:avLst/>
          </a:prstGeom>
          <a:solidFill>
            <a:srgbClr val="71717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D</a:t>
            </a:r>
          </a:p>
        </p:txBody>
      </p:sp>
      <p:cxnSp>
        <p:nvCxnSpPr>
          <p:cNvPr id="228383" name="AutoShape 31"/>
          <p:cNvCxnSpPr>
            <a:cxnSpLocks noChangeAspect="1" noChangeShapeType="1"/>
            <a:stCxn id="228388" idx="7"/>
            <a:endCxn id="228382" idx="3"/>
          </p:cNvCxnSpPr>
          <p:nvPr/>
        </p:nvCxnSpPr>
        <p:spPr bwMode="auto">
          <a:xfrm flipV="1">
            <a:off x="7815263" y="5348288"/>
            <a:ext cx="350837" cy="433387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prstDash val="dash"/>
            <a:round/>
            <a:headEnd type="triangle" w="med" len="med"/>
            <a:tailEnd/>
          </a:ln>
          <a:effectLst/>
        </p:spPr>
      </p:cxnSp>
      <p:cxnSp>
        <p:nvCxnSpPr>
          <p:cNvPr id="228384" name="AutoShape 32"/>
          <p:cNvCxnSpPr>
            <a:cxnSpLocks noChangeAspect="1" noChangeShapeType="1"/>
            <a:stCxn id="228382" idx="1"/>
            <a:endCxn id="228375" idx="6"/>
          </p:cNvCxnSpPr>
          <p:nvPr/>
        </p:nvCxnSpPr>
        <p:spPr bwMode="auto">
          <a:xfrm flipH="1" flipV="1">
            <a:off x="6683375" y="4467225"/>
            <a:ext cx="1482725" cy="582613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</p:spPr>
      </p:cxnSp>
      <p:sp>
        <p:nvSpPr>
          <p:cNvPr id="228385" name="Text Box 33"/>
          <p:cNvSpPr txBox="1">
            <a:spLocks noChangeArrowheads="1"/>
          </p:cNvSpPr>
          <p:nvPr/>
        </p:nvSpPr>
        <p:spPr bwMode="auto">
          <a:xfrm>
            <a:off x="5556250" y="4041775"/>
            <a:ext cx="466725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i="1">
                <a:solidFill>
                  <a:schemeClr val="tx2"/>
                </a:solidFill>
                <a:latin typeface="Times New Roman" pitchFamily="35" charset="0"/>
              </a:rPr>
              <a:t>L</a:t>
            </a:r>
            <a:r>
              <a:rPr lang="en-US" sz="2000" baseline="-25000">
                <a:solidFill>
                  <a:schemeClr val="tx2"/>
                </a:solidFill>
                <a:latin typeface="Times New Roman" pitchFamily="35" charset="0"/>
              </a:rPr>
              <a:t>0</a:t>
            </a:r>
          </a:p>
        </p:txBody>
      </p:sp>
      <p:sp>
        <p:nvSpPr>
          <p:cNvPr id="228386" name="Text Box 34"/>
          <p:cNvSpPr txBox="1">
            <a:spLocks noChangeArrowheads="1"/>
          </p:cNvSpPr>
          <p:nvPr/>
        </p:nvSpPr>
        <p:spPr bwMode="auto">
          <a:xfrm>
            <a:off x="4946650" y="4765675"/>
            <a:ext cx="466725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chemeClr val="tx2"/>
                </a:solidFill>
                <a:latin typeface="Times New Roman" pitchFamily="35" charset="0"/>
              </a:rPr>
              <a:t>L</a:t>
            </a:r>
            <a:r>
              <a:rPr lang="en-US" sz="2000" baseline="-25000">
                <a:solidFill>
                  <a:schemeClr val="tx2"/>
                </a:solidFill>
                <a:latin typeface="Times New Roman" pitchFamily="35" charset="0"/>
              </a:rPr>
              <a:t>1</a:t>
            </a:r>
          </a:p>
        </p:txBody>
      </p:sp>
      <p:cxnSp>
        <p:nvCxnSpPr>
          <p:cNvPr id="228387" name="AutoShape 35"/>
          <p:cNvCxnSpPr>
            <a:cxnSpLocks noChangeAspect="1" noChangeShapeType="1"/>
            <a:stCxn id="228373" idx="6"/>
            <a:endCxn id="228382" idx="2"/>
          </p:cNvCxnSpPr>
          <p:nvPr/>
        </p:nvCxnSpPr>
        <p:spPr bwMode="auto">
          <a:xfrm>
            <a:off x="7275513" y="5199063"/>
            <a:ext cx="817562" cy="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 type="triangle" w="med" len="med"/>
          </a:ln>
          <a:effectLst/>
        </p:spPr>
      </p:cxnSp>
      <p:sp>
        <p:nvSpPr>
          <p:cNvPr id="228388" name="Oval 36"/>
          <p:cNvSpPr>
            <a:spLocks noChangeAspect="1" noChangeArrowheads="1"/>
          </p:cNvSpPr>
          <p:nvPr/>
        </p:nvSpPr>
        <p:spPr bwMode="auto">
          <a:xfrm rot="21600000">
            <a:off x="7502525" y="5748338"/>
            <a:ext cx="366713" cy="366712"/>
          </a:xfrm>
          <a:prstGeom prst="ellipse">
            <a:avLst/>
          </a:prstGeom>
          <a:solidFill>
            <a:srgbClr val="71717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F</a:t>
            </a:r>
          </a:p>
        </p:txBody>
      </p:sp>
      <p:cxnSp>
        <p:nvCxnSpPr>
          <p:cNvPr id="228389" name="AutoShape 37"/>
          <p:cNvCxnSpPr>
            <a:cxnSpLocks noChangeAspect="1" noChangeShapeType="1"/>
            <a:stCxn id="228373" idx="5"/>
            <a:endCxn id="228388" idx="1"/>
          </p:cNvCxnSpPr>
          <p:nvPr/>
        </p:nvCxnSpPr>
        <p:spPr bwMode="auto">
          <a:xfrm>
            <a:off x="7204075" y="5348288"/>
            <a:ext cx="350838" cy="433387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sp>
        <p:nvSpPr>
          <p:cNvPr id="228390" name="Text Box 38"/>
          <p:cNvSpPr txBox="1">
            <a:spLocks noChangeArrowheads="1"/>
          </p:cNvSpPr>
          <p:nvPr/>
        </p:nvSpPr>
        <p:spPr bwMode="auto">
          <a:xfrm>
            <a:off x="5537200" y="5480050"/>
            <a:ext cx="466725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i="1">
                <a:solidFill>
                  <a:schemeClr val="tx2"/>
                </a:solidFill>
                <a:latin typeface="Times New Roman" pitchFamily="35" charset="0"/>
              </a:rPr>
              <a:t>L</a:t>
            </a:r>
            <a:r>
              <a:rPr lang="en-US" sz="2000" baseline="-25000">
                <a:solidFill>
                  <a:schemeClr val="tx2"/>
                </a:solidFill>
                <a:latin typeface="Times New Roman" pitchFamily="35" charset="0"/>
              </a:rPr>
              <a:t>2</a:t>
            </a:r>
          </a:p>
        </p:txBody>
      </p:sp>
      <p:sp>
        <p:nvSpPr>
          <p:cNvPr id="228392" name="Oval 40"/>
          <p:cNvSpPr>
            <a:spLocks noChangeAspect="1" noChangeArrowheads="1"/>
          </p:cNvSpPr>
          <p:nvPr/>
        </p:nvSpPr>
        <p:spPr bwMode="auto">
          <a:xfrm rot="21600000">
            <a:off x="6869113" y="2406650"/>
            <a:ext cx="366712" cy="366713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C</a:t>
            </a:r>
          </a:p>
        </p:txBody>
      </p:sp>
      <p:sp>
        <p:nvSpPr>
          <p:cNvPr id="228393" name="Oval 41"/>
          <p:cNvSpPr>
            <a:spLocks noChangeAspect="1" noChangeArrowheads="1"/>
          </p:cNvSpPr>
          <p:nvPr/>
        </p:nvSpPr>
        <p:spPr bwMode="auto">
          <a:xfrm rot="21600000">
            <a:off x="5648325" y="2406650"/>
            <a:ext cx="366713" cy="366713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B</a:t>
            </a:r>
          </a:p>
        </p:txBody>
      </p:sp>
      <p:sp>
        <p:nvSpPr>
          <p:cNvPr id="228394" name="Oval 42"/>
          <p:cNvSpPr>
            <a:spLocks noChangeAspect="1" noChangeArrowheads="1"/>
          </p:cNvSpPr>
          <p:nvPr/>
        </p:nvSpPr>
        <p:spPr bwMode="auto">
          <a:xfrm rot="21600000">
            <a:off x="6276975" y="1674813"/>
            <a:ext cx="366713" cy="366712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A</a:t>
            </a:r>
          </a:p>
        </p:txBody>
      </p:sp>
      <p:sp>
        <p:nvSpPr>
          <p:cNvPr id="228395" name="Oval 43"/>
          <p:cNvSpPr>
            <a:spLocks noChangeAspect="1" noChangeArrowheads="1"/>
          </p:cNvSpPr>
          <p:nvPr/>
        </p:nvSpPr>
        <p:spPr bwMode="auto">
          <a:xfrm rot="21600000">
            <a:off x="6257925" y="3138488"/>
            <a:ext cx="366713" cy="366712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E</a:t>
            </a:r>
          </a:p>
        </p:txBody>
      </p:sp>
      <p:cxnSp>
        <p:nvCxnSpPr>
          <p:cNvPr id="228396" name="AutoShape 44"/>
          <p:cNvCxnSpPr>
            <a:cxnSpLocks noChangeAspect="1" noChangeShapeType="1"/>
            <a:stCxn id="228394" idx="3"/>
            <a:endCxn id="228393" idx="7"/>
          </p:cNvCxnSpPr>
          <p:nvPr/>
        </p:nvCxnSpPr>
        <p:spPr bwMode="auto">
          <a:xfrm flipH="1">
            <a:off x="5961063" y="1997075"/>
            <a:ext cx="368300" cy="4524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8397" name="AutoShape 45"/>
          <p:cNvCxnSpPr>
            <a:cxnSpLocks noChangeAspect="1" noChangeShapeType="1"/>
            <a:stCxn id="228395" idx="1"/>
            <a:endCxn id="228393" idx="5"/>
          </p:cNvCxnSpPr>
          <p:nvPr/>
        </p:nvCxnSpPr>
        <p:spPr bwMode="auto">
          <a:xfrm flipH="1" flipV="1">
            <a:off x="5961063" y="2728913"/>
            <a:ext cx="349250" cy="4524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8398" name="AutoShape 46"/>
          <p:cNvCxnSpPr>
            <a:cxnSpLocks noChangeAspect="1" noChangeShapeType="1"/>
            <a:stCxn id="228395" idx="7"/>
            <a:endCxn id="228392" idx="3"/>
          </p:cNvCxnSpPr>
          <p:nvPr/>
        </p:nvCxnSpPr>
        <p:spPr bwMode="auto">
          <a:xfrm flipV="1">
            <a:off x="6570663" y="2728913"/>
            <a:ext cx="350837" cy="4524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8399" name="AutoShape 47"/>
          <p:cNvCxnSpPr>
            <a:cxnSpLocks noChangeAspect="1" noChangeShapeType="1"/>
            <a:stCxn id="228394" idx="5"/>
            <a:endCxn id="228392" idx="1"/>
          </p:cNvCxnSpPr>
          <p:nvPr/>
        </p:nvCxnSpPr>
        <p:spPr bwMode="auto">
          <a:xfrm>
            <a:off x="6589713" y="1997075"/>
            <a:ext cx="331787" cy="4524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8400" name="AutoShape 48"/>
          <p:cNvCxnSpPr>
            <a:cxnSpLocks noChangeAspect="1" noChangeShapeType="1"/>
            <a:stCxn id="228393" idx="6"/>
            <a:endCxn id="228392" idx="2"/>
          </p:cNvCxnSpPr>
          <p:nvPr/>
        </p:nvCxnSpPr>
        <p:spPr bwMode="auto">
          <a:xfrm>
            <a:off x="6022975" y="2589213"/>
            <a:ext cx="8350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8401" name="Oval 49"/>
          <p:cNvSpPr>
            <a:spLocks noChangeAspect="1" noChangeArrowheads="1"/>
          </p:cNvSpPr>
          <p:nvPr/>
        </p:nvSpPr>
        <p:spPr bwMode="auto">
          <a:xfrm rot="21600000">
            <a:off x="8091488" y="2406650"/>
            <a:ext cx="366712" cy="366713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D</a:t>
            </a:r>
          </a:p>
        </p:txBody>
      </p:sp>
      <p:cxnSp>
        <p:nvCxnSpPr>
          <p:cNvPr id="228402" name="AutoShape 50"/>
          <p:cNvCxnSpPr>
            <a:cxnSpLocks noChangeAspect="1" noChangeShapeType="1"/>
            <a:stCxn id="228405" idx="7"/>
            <a:endCxn id="228401" idx="3"/>
          </p:cNvCxnSpPr>
          <p:nvPr/>
        </p:nvCxnSpPr>
        <p:spPr bwMode="auto">
          <a:xfrm flipV="1">
            <a:off x="7793038" y="2728913"/>
            <a:ext cx="350837" cy="4524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8403" name="AutoShape 51"/>
          <p:cNvCxnSpPr>
            <a:cxnSpLocks noChangeAspect="1" noChangeShapeType="1"/>
            <a:stCxn id="228401" idx="1"/>
            <a:endCxn id="228394" idx="6"/>
          </p:cNvCxnSpPr>
          <p:nvPr/>
        </p:nvCxnSpPr>
        <p:spPr bwMode="auto">
          <a:xfrm flipH="1" flipV="1">
            <a:off x="6651625" y="1857375"/>
            <a:ext cx="1492250" cy="5921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8404" name="AutoShape 52"/>
          <p:cNvCxnSpPr>
            <a:cxnSpLocks noChangeAspect="1" noChangeShapeType="1"/>
            <a:stCxn id="228392" idx="6"/>
            <a:endCxn id="228401" idx="2"/>
          </p:cNvCxnSpPr>
          <p:nvPr/>
        </p:nvCxnSpPr>
        <p:spPr bwMode="auto">
          <a:xfrm>
            <a:off x="7243763" y="2589213"/>
            <a:ext cx="83661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8405" name="Oval 53"/>
          <p:cNvSpPr>
            <a:spLocks noChangeAspect="1" noChangeArrowheads="1"/>
          </p:cNvSpPr>
          <p:nvPr/>
        </p:nvSpPr>
        <p:spPr bwMode="auto">
          <a:xfrm rot="21600000">
            <a:off x="7480300" y="3138488"/>
            <a:ext cx="366713" cy="366712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F</a:t>
            </a:r>
          </a:p>
        </p:txBody>
      </p:sp>
      <p:cxnSp>
        <p:nvCxnSpPr>
          <p:cNvPr id="228406" name="AutoShape 54"/>
          <p:cNvCxnSpPr>
            <a:cxnSpLocks noChangeAspect="1" noChangeShapeType="1"/>
            <a:stCxn id="228392" idx="5"/>
            <a:endCxn id="228405" idx="1"/>
          </p:cNvCxnSpPr>
          <p:nvPr/>
        </p:nvCxnSpPr>
        <p:spPr bwMode="auto">
          <a:xfrm>
            <a:off x="7181850" y="2728913"/>
            <a:ext cx="350838" cy="4524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51542"/>
            <a:ext cx="8229600" cy="251581"/>
          </a:xfrm>
        </p:spPr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2304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175657"/>
            <a:ext cx="8229600" cy="4343400"/>
          </a:xfrm>
        </p:spPr>
        <p:txBody>
          <a:bodyPr/>
          <a:lstStyle/>
          <a:p>
            <a:r>
              <a:rPr lang="en-US" sz="2400" dirty="0"/>
              <a:t>Setting/getting a vertex/edge label takes </a:t>
            </a:r>
            <a:r>
              <a:rPr lang="en-US" sz="2400" b="1" i="1" dirty="0">
                <a:latin typeface="Times New Roman" pitchFamily="35" charset="0"/>
              </a:rPr>
              <a:t>O</a:t>
            </a:r>
            <a:r>
              <a:rPr lang="en-US" sz="2400" dirty="0">
                <a:latin typeface="Times New Roman" pitchFamily="35" charset="0"/>
              </a:rPr>
              <a:t>(1)</a:t>
            </a:r>
            <a:r>
              <a:rPr lang="en-US" sz="2400" dirty="0"/>
              <a:t> time</a:t>
            </a:r>
          </a:p>
          <a:p>
            <a:r>
              <a:rPr lang="en-US" sz="2400" dirty="0"/>
              <a:t>Each vertex is labeled</a:t>
            </a:r>
            <a:r>
              <a:rPr lang="en-US" sz="2400" dirty="0" smtClean="0"/>
              <a:t> three times</a:t>
            </a:r>
          </a:p>
          <a:p>
            <a:pPr lvl="1"/>
            <a:r>
              <a:rPr lang="en-US" sz="2000" dirty="0"/>
              <a:t>once as</a:t>
            </a:r>
            <a:r>
              <a:rPr lang="en-US" sz="2000" dirty="0" smtClean="0"/>
              <a:t> BLACK (undiscovered)</a:t>
            </a:r>
          </a:p>
          <a:p>
            <a:pPr lvl="1"/>
            <a:r>
              <a:rPr lang="en-US" sz="2000" dirty="0" smtClean="0"/>
              <a:t>once as RED (discovered, on queue)</a:t>
            </a:r>
          </a:p>
          <a:p>
            <a:pPr lvl="1"/>
            <a:r>
              <a:rPr lang="en-US" sz="2000" dirty="0"/>
              <a:t>once as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GRAY (finished)</a:t>
            </a:r>
          </a:p>
          <a:p>
            <a:r>
              <a:rPr lang="en-US" sz="2400" dirty="0"/>
              <a:t>Each edge is</a:t>
            </a:r>
            <a:r>
              <a:rPr lang="en-US" sz="2400" dirty="0" smtClean="0"/>
              <a:t> considered twice (for an undirected graph)</a:t>
            </a:r>
          </a:p>
          <a:p>
            <a:r>
              <a:rPr lang="en-US" sz="2400" dirty="0" smtClean="0"/>
              <a:t>Each </a:t>
            </a:r>
            <a:r>
              <a:rPr lang="en-US" sz="2400" dirty="0"/>
              <a:t>vertex is </a:t>
            </a:r>
            <a:r>
              <a:rPr lang="en-US" sz="2400" dirty="0" smtClean="0"/>
              <a:t>placed on the queue once </a:t>
            </a:r>
          </a:p>
          <a:p>
            <a:r>
              <a:rPr lang="en-US" sz="2400" dirty="0" smtClean="0"/>
              <a:t>Thus BFS runs in </a:t>
            </a:r>
            <a:r>
              <a:rPr lang="en-US" sz="2400" b="1" i="1" dirty="0" smtClean="0">
                <a:latin typeface="Times New Roman" pitchFamily="35" charset="0"/>
              </a:rPr>
              <a:t>O</a:t>
            </a:r>
            <a:r>
              <a:rPr lang="en-US" sz="2400" dirty="0" smtClean="0">
                <a:latin typeface="Times New Roman" pitchFamily="35" charset="0"/>
              </a:rPr>
              <a:t>(</a:t>
            </a:r>
            <a:r>
              <a:rPr lang="en-US" sz="2400" b="1" i="1" dirty="0" smtClean="0">
                <a:latin typeface="Times New Roman" pitchFamily="35" charset="0"/>
              </a:rPr>
              <a:t>|V|+|E|</a:t>
            </a:r>
            <a:r>
              <a:rPr lang="en-US" sz="2400" dirty="0" smtClean="0">
                <a:latin typeface="Times New Roman" pitchFamily="35" charset="0"/>
              </a:rPr>
              <a:t>)</a:t>
            </a:r>
            <a:r>
              <a:rPr lang="en-US" sz="2400" dirty="0" smtClean="0"/>
              <a:t> time provided the graph is represented by an adjacency list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Applications</a:t>
            </a:r>
          </a:p>
        </p:txBody>
      </p:sp>
      <p:sp>
        <p:nvSpPr>
          <p:cNvPr id="2375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68866" y="1342571"/>
            <a:ext cx="7772400" cy="4419600"/>
          </a:xfrm>
        </p:spPr>
        <p:txBody>
          <a:bodyPr/>
          <a:lstStyle/>
          <a:p>
            <a:r>
              <a:rPr lang="en-US" sz="2800" dirty="0" smtClean="0"/>
              <a:t>BFS </a:t>
            </a:r>
            <a:r>
              <a:rPr lang="en-US" sz="2800" dirty="0"/>
              <a:t>traversal</a:t>
            </a:r>
            <a:r>
              <a:rPr lang="en-US" sz="2800" dirty="0" smtClean="0"/>
              <a:t> can be specialized to  </a:t>
            </a:r>
            <a:r>
              <a:rPr lang="en-US" sz="2800" dirty="0"/>
              <a:t>solve the following problems in </a:t>
            </a:r>
            <a:r>
              <a:rPr lang="en-US" sz="2800" b="1" i="1" dirty="0">
                <a:latin typeface="Times New Roman" pitchFamily="35" charset="0"/>
              </a:rPr>
              <a:t>O</a:t>
            </a:r>
            <a:r>
              <a:rPr lang="en-US" sz="2800" dirty="0" smtClean="0">
                <a:latin typeface="Times New Roman" pitchFamily="35" charset="0"/>
              </a:rPr>
              <a:t>(</a:t>
            </a:r>
            <a:r>
              <a:rPr lang="en-US" sz="2800" b="1" i="1" dirty="0" smtClean="0">
                <a:latin typeface="Times New Roman" pitchFamily="35" charset="0"/>
              </a:rPr>
              <a:t>|V|+|E|</a:t>
            </a:r>
            <a:r>
              <a:rPr lang="en-US" sz="2800" dirty="0" smtClean="0">
                <a:latin typeface="Times New Roman" pitchFamily="35" charset="0"/>
              </a:rPr>
              <a:t>)</a:t>
            </a:r>
            <a:r>
              <a:rPr lang="en-US" sz="2800" dirty="0" smtClean="0"/>
              <a:t> time:</a:t>
            </a:r>
          </a:p>
          <a:p>
            <a:pPr lvl="1"/>
            <a:r>
              <a:rPr lang="en-US" sz="2400" dirty="0"/>
              <a:t>Compute the connected components of </a:t>
            </a:r>
            <a:r>
              <a:rPr lang="en-US" sz="2400" b="1" i="1" dirty="0">
                <a:latin typeface="Times New Roman" pitchFamily="35" charset="0"/>
              </a:rPr>
              <a:t>G</a:t>
            </a:r>
            <a:endParaRPr lang="en-US" sz="2400" dirty="0"/>
          </a:p>
          <a:p>
            <a:pPr lvl="1"/>
            <a:r>
              <a:rPr lang="en-US" sz="2400" dirty="0"/>
              <a:t>Compute a spanning forest of </a:t>
            </a:r>
            <a:r>
              <a:rPr lang="en-US" sz="2400" b="1" i="1" dirty="0">
                <a:latin typeface="Times New Roman" pitchFamily="35" charset="0"/>
              </a:rPr>
              <a:t>G</a:t>
            </a:r>
            <a:endParaRPr lang="en-US" sz="2400" dirty="0"/>
          </a:p>
          <a:p>
            <a:pPr lvl="1"/>
            <a:r>
              <a:rPr lang="en-US" sz="2400" dirty="0"/>
              <a:t>Find a simple cycle in </a:t>
            </a:r>
            <a:r>
              <a:rPr lang="en-US" sz="2400" b="1" i="1" dirty="0">
                <a:latin typeface="Times New Roman" pitchFamily="35" charset="0"/>
              </a:rPr>
              <a:t>G</a:t>
            </a:r>
            <a:r>
              <a:rPr lang="en-US" sz="2400" dirty="0"/>
              <a:t>, or report that </a:t>
            </a:r>
            <a:r>
              <a:rPr lang="en-US" sz="2400" b="1" i="1" dirty="0">
                <a:latin typeface="Times New Roman" pitchFamily="35" charset="0"/>
              </a:rPr>
              <a:t>G</a:t>
            </a:r>
            <a:r>
              <a:rPr lang="en-US" sz="2400" dirty="0"/>
              <a:t> is a forest</a:t>
            </a:r>
          </a:p>
          <a:p>
            <a:pPr lvl="1"/>
            <a:r>
              <a:rPr lang="en-US" sz="2400" dirty="0"/>
              <a:t>Given two vertices of </a:t>
            </a:r>
            <a:r>
              <a:rPr lang="en-US" sz="2400" b="1" i="1" dirty="0">
                <a:latin typeface="Times New Roman" pitchFamily="35" charset="0"/>
              </a:rPr>
              <a:t>G</a:t>
            </a:r>
            <a:r>
              <a:rPr lang="en-US" sz="2400" dirty="0"/>
              <a:t>, find a path in </a:t>
            </a:r>
            <a:r>
              <a:rPr lang="en-US" sz="2400" b="1" i="1" dirty="0">
                <a:latin typeface="Times New Roman" pitchFamily="35" charset="0"/>
              </a:rPr>
              <a:t>G</a:t>
            </a:r>
            <a:r>
              <a:rPr lang="en-US" sz="2400" dirty="0"/>
              <a:t> between them with the minimum number of edges, or report that no such path exists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BFS Algorithm</a:t>
            </a:r>
          </a:p>
          <a:p>
            <a:r>
              <a:rPr lang="en-US" b="1" dirty="0" smtClean="0">
                <a:solidFill>
                  <a:srgbClr val="800000"/>
                </a:solidFill>
              </a:rPr>
              <a:t>BFS Application: Shortest</a:t>
            </a:r>
            <a:r>
              <a:rPr lang="en-US" b="1" dirty="0">
                <a:solidFill>
                  <a:srgbClr val="800000"/>
                </a:solidFill>
              </a:rPr>
              <a:t> </a:t>
            </a:r>
            <a:r>
              <a:rPr lang="en-US" b="1" dirty="0" smtClean="0">
                <a:solidFill>
                  <a:srgbClr val="800000"/>
                </a:solidFill>
              </a:rPr>
              <a:t>Path on an </a:t>
            </a:r>
            <a:r>
              <a:rPr lang="en-US" b="1" dirty="0" err="1" smtClean="0">
                <a:solidFill>
                  <a:srgbClr val="800000"/>
                </a:solidFill>
              </a:rPr>
              <a:t>unweighted</a:t>
            </a:r>
            <a:r>
              <a:rPr lang="en-US" b="1" dirty="0" smtClean="0">
                <a:solidFill>
                  <a:srgbClr val="800000"/>
                </a:solidFill>
              </a:rPr>
              <a:t> graph</a:t>
            </a:r>
          </a:p>
          <a:p>
            <a:r>
              <a:rPr lang="en-US" dirty="0" smtClean="0"/>
              <a:t>Unweighted Shortest Path:  Proof of Correctness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74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17713" y="274638"/>
            <a:ext cx="8660191" cy="566447"/>
          </a:xfrm>
        </p:spPr>
        <p:txBody>
          <a:bodyPr/>
          <a:lstStyle/>
          <a:p>
            <a:r>
              <a:rPr lang="en-US" sz="2800" dirty="0" smtClean="0"/>
              <a:t>Application:  Shortest Paths on an Unweighted Graph</a:t>
            </a:r>
            <a:endParaRPr lang="en-US" sz="2800" dirty="0"/>
          </a:p>
        </p:txBody>
      </p:sp>
      <p:sp>
        <p:nvSpPr>
          <p:cNvPr id="1143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Goal:</a:t>
            </a:r>
            <a:r>
              <a:rPr lang="en-US" dirty="0"/>
              <a:t> To recover the shortest paths from a source node </a:t>
            </a:r>
            <a:r>
              <a:rPr lang="en-US" i="1" dirty="0" err="1"/>
              <a:t>s</a:t>
            </a:r>
            <a:r>
              <a:rPr lang="en-US" dirty="0"/>
              <a:t> to all other reachable nodes </a:t>
            </a:r>
            <a:r>
              <a:rPr lang="en-US" i="1" dirty="0" err="1"/>
              <a:t>v</a:t>
            </a:r>
            <a:r>
              <a:rPr lang="en-US" dirty="0"/>
              <a:t> in a graph.</a:t>
            </a:r>
          </a:p>
          <a:p>
            <a:pPr lvl="1"/>
            <a:r>
              <a:rPr lang="en-US" dirty="0"/>
              <a:t>The length of each path and the paths themselves are returned.</a:t>
            </a:r>
          </a:p>
          <a:p>
            <a:r>
              <a:rPr lang="en-US" dirty="0">
                <a:solidFill>
                  <a:schemeClr val="accent1"/>
                </a:solidFill>
              </a:rPr>
              <a:t>Notes:</a:t>
            </a:r>
            <a:r>
              <a:rPr lang="en-US" dirty="0"/>
              <a:t>  </a:t>
            </a:r>
          </a:p>
          <a:p>
            <a:pPr lvl="1"/>
            <a:r>
              <a:rPr lang="en-US" dirty="0"/>
              <a:t>There are an exponential number of possible </a:t>
            </a:r>
            <a:r>
              <a:rPr lang="en-US" dirty="0" smtClean="0"/>
              <a:t>paths</a:t>
            </a:r>
          </a:p>
          <a:p>
            <a:pPr lvl="1"/>
            <a:r>
              <a:rPr lang="en-US" dirty="0" smtClean="0"/>
              <a:t>Analogous to level order traversal </a:t>
            </a:r>
            <a:r>
              <a:rPr lang="en-US" smtClean="0"/>
              <a:t>for trees</a:t>
            </a:r>
            <a:endParaRPr lang="en-US" dirty="0" smtClean="0"/>
          </a:p>
          <a:p>
            <a:pPr lvl="1"/>
            <a:r>
              <a:rPr lang="en-US" dirty="0"/>
              <a:t>This problem is harder for general graphs than trees because of cycles!</a:t>
            </a:r>
          </a:p>
        </p:txBody>
      </p:sp>
      <p:pic>
        <p:nvPicPr>
          <p:cNvPr id="1143812" name="Picture 4" descr="figb-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1309" b="43321"/>
          <a:stretch>
            <a:fillRect/>
          </a:stretch>
        </p:blipFill>
        <p:spPr bwMode="auto">
          <a:xfrm>
            <a:off x="5076825" y="4332288"/>
            <a:ext cx="2492375" cy="1993900"/>
          </a:xfrm>
          <a:prstGeom prst="rect">
            <a:avLst/>
          </a:prstGeom>
          <a:noFill/>
        </p:spPr>
      </p:pic>
      <p:sp>
        <p:nvSpPr>
          <p:cNvPr id="1143813" name="Text Box 5"/>
          <p:cNvSpPr txBox="1">
            <a:spLocks noChangeArrowheads="1"/>
          </p:cNvSpPr>
          <p:nvPr/>
        </p:nvSpPr>
        <p:spPr bwMode="auto">
          <a:xfrm>
            <a:off x="5197475" y="6208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s</a:t>
            </a:r>
          </a:p>
        </p:txBody>
      </p:sp>
      <p:sp>
        <p:nvSpPr>
          <p:cNvPr id="1143814" name="Freeform 6"/>
          <p:cNvSpPr>
            <a:spLocks/>
          </p:cNvSpPr>
          <p:nvPr/>
        </p:nvSpPr>
        <p:spPr bwMode="auto">
          <a:xfrm>
            <a:off x="5505450" y="4883150"/>
            <a:ext cx="1165225" cy="1368425"/>
          </a:xfrm>
          <a:custGeom>
            <a:avLst/>
            <a:gdLst/>
            <a:ahLst/>
            <a:cxnLst>
              <a:cxn ang="0">
                <a:pos x="0" y="862"/>
              </a:cxn>
              <a:cxn ang="0">
                <a:pos x="186" y="707"/>
              </a:cxn>
              <a:cxn ang="0">
                <a:pos x="261" y="571"/>
              </a:cxn>
              <a:cxn ang="0">
                <a:pos x="576" y="707"/>
              </a:cxn>
              <a:cxn ang="0">
                <a:pos x="725" y="410"/>
              </a:cxn>
              <a:cxn ang="0">
                <a:pos x="632" y="45"/>
              </a:cxn>
              <a:cxn ang="0">
                <a:pos x="211" y="138"/>
              </a:cxn>
              <a:cxn ang="0">
                <a:pos x="137" y="423"/>
              </a:cxn>
            </a:cxnLst>
            <a:rect l="0" t="0" r="r" b="b"/>
            <a:pathLst>
              <a:path w="734" h="862">
                <a:moveTo>
                  <a:pt x="0" y="862"/>
                </a:moveTo>
                <a:cubicBezTo>
                  <a:pt x="71" y="808"/>
                  <a:pt x="143" y="755"/>
                  <a:pt x="186" y="707"/>
                </a:cubicBezTo>
                <a:cubicBezTo>
                  <a:pt x="229" y="659"/>
                  <a:pt x="196" y="571"/>
                  <a:pt x="261" y="571"/>
                </a:cubicBezTo>
                <a:cubicBezTo>
                  <a:pt x="326" y="571"/>
                  <a:pt x="499" y="734"/>
                  <a:pt x="576" y="707"/>
                </a:cubicBezTo>
                <a:cubicBezTo>
                  <a:pt x="653" y="680"/>
                  <a:pt x="716" y="520"/>
                  <a:pt x="725" y="410"/>
                </a:cubicBezTo>
                <a:cubicBezTo>
                  <a:pt x="734" y="300"/>
                  <a:pt x="718" y="90"/>
                  <a:pt x="632" y="45"/>
                </a:cubicBezTo>
                <a:cubicBezTo>
                  <a:pt x="546" y="0"/>
                  <a:pt x="294" y="75"/>
                  <a:pt x="211" y="138"/>
                </a:cubicBezTo>
                <a:cubicBezTo>
                  <a:pt x="128" y="201"/>
                  <a:pt x="132" y="312"/>
                  <a:pt x="137" y="423"/>
                </a:cubicBezTo>
              </a:path>
            </a:pathLst>
          </a:custGeom>
          <a:noFill/>
          <a:ln w="19050" cmpd="sng">
            <a:solidFill>
              <a:schemeClr val="accent1"/>
            </a:solidFill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3815" name="Text Box 7"/>
          <p:cNvSpPr txBox="1">
            <a:spLocks noChangeArrowheads="1"/>
          </p:cNvSpPr>
          <p:nvPr/>
        </p:nvSpPr>
        <p:spPr bwMode="auto">
          <a:xfrm>
            <a:off x="5384800" y="5065713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chemeClr val="accent1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3814" grpId="0" animBg="1"/>
      <p:bldP spid="11438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Breadth-First Search</a:t>
            </a:r>
          </a:p>
        </p:txBody>
      </p:sp>
      <p:sp>
        <p:nvSpPr>
          <p:cNvPr id="99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413" y="3821113"/>
            <a:ext cx="8335962" cy="2679700"/>
          </a:xfrm>
          <a:noFill/>
          <a:ln/>
        </p:spPr>
        <p:txBody>
          <a:bodyPr/>
          <a:lstStyle/>
          <a:p>
            <a:r>
              <a:rPr lang="en-US" sz="2000" dirty="0"/>
              <a:t>Idea:  send out search ‘wave’ from s.</a:t>
            </a:r>
          </a:p>
          <a:p>
            <a:r>
              <a:rPr lang="en-US" sz="2000" dirty="0"/>
              <a:t>Keep track of progress by </a:t>
            </a:r>
            <a:r>
              <a:rPr lang="en-US" sz="2000" dirty="0" err="1"/>
              <a:t>colouring</a:t>
            </a:r>
            <a:r>
              <a:rPr lang="en-US" sz="2000" dirty="0"/>
              <a:t> vertices:</a:t>
            </a:r>
          </a:p>
          <a:p>
            <a:pPr lvl="1"/>
            <a:r>
              <a:rPr lang="en-US" sz="1800" b="1" dirty="0">
                <a:solidFill>
                  <a:schemeClr val="tx2"/>
                </a:solidFill>
              </a:rPr>
              <a:t>Undiscovered</a:t>
            </a:r>
            <a:r>
              <a:rPr lang="en-US" sz="1800" b="1" dirty="0"/>
              <a:t> </a:t>
            </a:r>
            <a:r>
              <a:rPr lang="en-US" sz="1800" dirty="0"/>
              <a:t>vertices are </a:t>
            </a:r>
            <a:r>
              <a:rPr lang="en-US" sz="1800" dirty="0" err="1"/>
              <a:t>coloured</a:t>
            </a:r>
            <a:r>
              <a:rPr lang="en-US" sz="1800" dirty="0"/>
              <a:t> </a:t>
            </a:r>
            <a:r>
              <a:rPr lang="en-US" sz="1800" b="1" dirty="0"/>
              <a:t>black</a:t>
            </a:r>
          </a:p>
          <a:p>
            <a:pPr lvl="1"/>
            <a:r>
              <a:rPr lang="en-US" sz="1800" b="1" dirty="0">
                <a:solidFill>
                  <a:schemeClr val="accent1"/>
                </a:solidFill>
              </a:rPr>
              <a:t>Just discovered</a:t>
            </a:r>
            <a:r>
              <a:rPr lang="en-US" sz="1800" dirty="0"/>
              <a:t> vertices (on the </a:t>
            </a:r>
            <a:r>
              <a:rPr lang="en-US" sz="1800" dirty="0" err="1"/>
              <a:t>wavefront</a:t>
            </a:r>
            <a:r>
              <a:rPr lang="en-US" sz="1800" dirty="0"/>
              <a:t>) are </a:t>
            </a:r>
            <a:r>
              <a:rPr lang="en-US" sz="1800" dirty="0" err="1"/>
              <a:t>coloured</a:t>
            </a:r>
            <a:r>
              <a:rPr lang="en-US" sz="1800" dirty="0"/>
              <a:t> </a:t>
            </a:r>
            <a:r>
              <a:rPr lang="en-US" sz="1800" b="1" dirty="0">
                <a:solidFill>
                  <a:schemeClr val="accent1"/>
                </a:solidFill>
              </a:rPr>
              <a:t>red.</a:t>
            </a:r>
          </a:p>
          <a:p>
            <a:pPr lvl="1"/>
            <a:r>
              <a:rPr lang="en-US" sz="1800" b="1" dirty="0">
                <a:solidFill>
                  <a:srgbClr val="777777"/>
                </a:solidFill>
              </a:rPr>
              <a:t>Previously discovered</a:t>
            </a:r>
            <a:r>
              <a:rPr lang="en-US" sz="1800" dirty="0"/>
              <a:t> vertices (behind </a:t>
            </a:r>
            <a:r>
              <a:rPr lang="en-US" sz="1800" dirty="0" err="1"/>
              <a:t>wavefront</a:t>
            </a:r>
            <a:r>
              <a:rPr lang="en-US" sz="1800" dirty="0"/>
              <a:t>) are </a:t>
            </a:r>
            <a:r>
              <a:rPr lang="en-US" sz="1800" dirty="0" err="1"/>
              <a:t>coloured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777777"/>
                </a:solidFill>
              </a:rPr>
              <a:t>grey.</a:t>
            </a:r>
          </a:p>
        </p:txBody>
      </p:sp>
      <p:graphicFrame>
        <p:nvGraphicFramePr>
          <p:cNvPr id="990212" name="Object 4"/>
          <p:cNvGraphicFramePr>
            <a:graphicFrameLocks noChangeAspect="1"/>
          </p:cNvGraphicFramePr>
          <p:nvPr/>
        </p:nvGraphicFramePr>
        <p:xfrm>
          <a:off x="158750" y="1671638"/>
          <a:ext cx="88630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982" name="Equation" r:id="rId3" imgW="5308560" imgH="228600" progId="Equation.DSMT4">
                  <p:embed/>
                </p:oleObj>
              </mc:Choice>
              <mc:Fallback>
                <p:oleObj name="Equation" r:id="rId3" imgW="530856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" y="1671638"/>
                        <a:ext cx="8863013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0213" name="Object 5"/>
          <p:cNvGraphicFramePr>
            <a:graphicFrameLocks noChangeAspect="1"/>
          </p:cNvGraphicFramePr>
          <p:nvPr/>
        </p:nvGraphicFramePr>
        <p:xfrm>
          <a:off x="155575" y="2316163"/>
          <a:ext cx="8218488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983" name="Equation" r:id="rId5" imgW="4927320" imgH="711000" progId="Equation.DSMT4">
                  <p:embed/>
                </p:oleObj>
              </mc:Choice>
              <mc:Fallback>
                <p:oleObj name="Equation" r:id="rId5" imgW="4927320" imgH="7110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" y="2316163"/>
                        <a:ext cx="8218488" cy="1184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0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0211" grpId="0" build="p" bldLvl="2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22528"/>
            <a:ext cx="8955784" cy="566447"/>
          </a:xfrm>
        </p:spPr>
        <p:txBody>
          <a:bodyPr/>
          <a:lstStyle/>
          <a:p>
            <a:r>
              <a:rPr lang="en-US" dirty="0" smtClean="0"/>
              <a:t>BFS Algorithm with Distances and Predecessors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659281"/>
              </p:ext>
            </p:extLst>
          </p:nvPr>
        </p:nvGraphicFramePr>
        <p:xfrm>
          <a:off x="1616075" y="661988"/>
          <a:ext cx="5721350" cy="566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5931" name="Equation" r:id="rId3" imgW="4597400" imgH="4546600" progId="Equation.DSMT4">
                  <p:embed/>
                </p:oleObj>
              </mc:Choice>
              <mc:Fallback>
                <p:oleObj name="Equation" r:id="rId3" imgW="4597400" imgH="4546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075" y="661988"/>
                        <a:ext cx="5721350" cy="566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22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228600"/>
            <a:ext cx="7772400" cy="1009650"/>
          </a:xfrm>
          <a:noFill/>
        </p:spPr>
        <p:txBody>
          <a:bodyPr/>
          <a:lstStyle/>
          <a:p>
            <a:r>
              <a:rPr lang="en-US"/>
              <a:t>BFS</a:t>
            </a:r>
          </a:p>
        </p:txBody>
      </p:sp>
      <p:sp>
        <p:nvSpPr>
          <p:cNvPr id="992259" name="Oval 3"/>
          <p:cNvSpPr>
            <a:spLocks noChangeArrowheads="1"/>
          </p:cNvSpPr>
          <p:nvPr/>
        </p:nvSpPr>
        <p:spPr bwMode="auto">
          <a:xfrm>
            <a:off x="3581400" y="1371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2260" name="Oval 4"/>
          <p:cNvSpPr>
            <a:spLocks noChangeArrowheads="1"/>
          </p:cNvSpPr>
          <p:nvPr/>
        </p:nvSpPr>
        <p:spPr bwMode="auto">
          <a:xfrm>
            <a:off x="1524000" y="2209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2261" name="Oval 5"/>
          <p:cNvSpPr>
            <a:spLocks noChangeArrowheads="1"/>
          </p:cNvSpPr>
          <p:nvPr/>
        </p:nvSpPr>
        <p:spPr bwMode="auto">
          <a:xfrm>
            <a:off x="3352800" y="3048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2262" name="Oval 6"/>
          <p:cNvSpPr>
            <a:spLocks noChangeArrowheads="1"/>
          </p:cNvSpPr>
          <p:nvPr/>
        </p:nvSpPr>
        <p:spPr bwMode="auto">
          <a:xfrm>
            <a:off x="5410200" y="182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2263" name="Oval 7"/>
          <p:cNvSpPr>
            <a:spLocks noChangeArrowheads="1"/>
          </p:cNvSpPr>
          <p:nvPr/>
        </p:nvSpPr>
        <p:spPr bwMode="auto">
          <a:xfrm>
            <a:off x="2133600" y="3810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2264" name="Oval 8"/>
          <p:cNvSpPr>
            <a:spLocks noChangeArrowheads="1"/>
          </p:cNvSpPr>
          <p:nvPr/>
        </p:nvSpPr>
        <p:spPr bwMode="auto">
          <a:xfrm>
            <a:off x="3276600" y="4800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2265" name="Oval 9"/>
          <p:cNvSpPr>
            <a:spLocks noChangeArrowheads="1"/>
          </p:cNvSpPr>
          <p:nvPr/>
        </p:nvSpPr>
        <p:spPr bwMode="auto">
          <a:xfrm>
            <a:off x="685800" y="3581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2266" name="Oval 10"/>
          <p:cNvSpPr>
            <a:spLocks noChangeArrowheads="1"/>
          </p:cNvSpPr>
          <p:nvPr/>
        </p:nvSpPr>
        <p:spPr bwMode="auto">
          <a:xfrm>
            <a:off x="5867400" y="563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2267" name="Oval 11"/>
          <p:cNvSpPr>
            <a:spLocks noChangeArrowheads="1"/>
          </p:cNvSpPr>
          <p:nvPr/>
        </p:nvSpPr>
        <p:spPr bwMode="auto">
          <a:xfrm>
            <a:off x="6172200" y="2743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2268" name="Oval 12"/>
          <p:cNvSpPr>
            <a:spLocks noChangeArrowheads="1"/>
          </p:cNvSpPr>
          <p:nvPr/>
        </p:nvSpPr>
        <p:spPr bwMode="auto">
          <a:xfrm>
            <a:off x="1143000" y="5257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2269" name="Oval 13"/>
          <p:cNvSpPr>
            <a:spLocks noChangeArrowheads="1"/>
          </p:cNvSpPr>
          <p:nvPr/>
        </p:nvSpPr>
        <p:spPr bwMode="auto">
          <a:xfrm>
            <a:off x="6324600" y="4343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2270" name="Oval 14"/>
          <p:cNvSpPr>
            <a:spLocks noChangeArrowheads="1"/>
          </p:cNvSpPr>
          <p:nvPr/>
        </p:nvSpPr>
        <p:spPr bwMode="auto">
          <a:xfrm>
            <a:off x="2514600" y="6172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2271" name="Oval 15"/>
          <p:cNvSpPr>
            <a:spLocks noChangeArrowheads="1"/>
          </p:cNvSpPr>
          <p:nvPr/>
        </p:nvSpPr>
        <p:spPr bwMode="auto">
          <a:xfrm>
            <a:off x="4572000" y="6324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2272" name="Oval 16"/>
          <p:cNvSpPr>
            <a:spLocks noChangeArrowheads="1"/>
          </p:cNvSpPr>
          <p:nvPr/>
        </p:nvSpPr>
        <p:spPr bwMode="auto">
          <a:xfrm>
            <a:off x="4800600" y="3429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2273" name="Text Box 17"/>
          <p:cNvSpPr txBox="1">
            <a:spLocks noChangeArrowheads="1"/>
          </p:cNvSpPr>
          <p:nvPr/>
        </p:nvSpPr>
        <p:spPr bwMode="auto">
          <a:xfrm>
            <a:off x="3505200" y="914400"/>
            <a:ext cx="331788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s</a:t>
            </a:r>
          </a:p>
        </p:txBody>
      </p:sp>
      <p:sp>
        <p:nvSpPr>
          <p:cNvPr id="992274" name="Text Box 18"/>
          <p:cNvSpPr txBox="1">
            <a:spLocks noChangeArrowheads="1"/>
          </p:cNvSpPr>
          <p:nvPr/>
        </p:nvSpPr>
        <p:spPr bwMode="auto">
          <a:xfrm>
            <a:off x="1246188" y="1828800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a</a:t>
            </a:r>
          </a:p>
        </p:txBody>
      </p:sp>
      <p:sp>
        <p:nvSpPr>
          <p:cNvPr id="992275" name="Text Box 19"/>
          <p:cNvSpPr txBox="1">
            <a:spLocks noChangeArrowheads="1"/>
          </p:cNvSpPr>
          <p:nvPr/>
        </p:nvSpPr>
        <p:spPr bwMode="auto">
          <a:xfrm>
            <a:off x="407988" y="3336925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c</a:t>
            </a:r>
          </a:p>
        </p:txBody>
      </p:sp>
      <p:sp>
        <p:nvSpPr>
          <p:cNvPr id="992276" name="Text Box 20"/>
          <p:cNvSpPr txBox="1">
            <a:spLocks noChangeArrowheads="1"/>
          </p:cNvSpPr>
          <p:nvPr/>
        </p:nvSpPr>
        <p:spPr bwMode="auto">
          <a:xfrm>
            <a:off x="838200" y="50895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h</a:t>
            </a:r>
          </a:p>
        </p:txBody>
      </p:sp>
      <p:sp>
        <p:nvSpPr>
          <p:cNvPr id="992277" name="Text Box 21"/>
          <p:cNvSpPr txBox="1">
            <a:spLocks noChangeArrowheads="1"/>
          </p:cNvSpPr>
          <p:nvPr/>
        </p:nvSpPr>
        <p:spPr bwMode="auto">
          <a:xfrm>
            <a:off x="2209800" y="6096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k</a:t>
            </a:r>
          </a:p>
        </p:txBody>
      </p:sp>
      <p:sp>
        <p:nvSpPr>
          <p:cNvPr id="992278" name="Text Box 22"/>
          <p:cNvSpPr txBox="1">
            <a:spLocks noChangeArrowheads="1"/>
          </p:cNvSpPr>
          <p:nvPr/>
        </p:nvSpPr>
        <p:spPr bwMode="auto">
          <a:xfrm>
            <a:off x="2355850" y="3565525"/>
            <a:ext cx="3111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f</a:t>
            </a:r>
          </a:p>
        </p:txBody>
      </p:sp>
      <p:sp>
        <p:nvSpPr>
          <p:cNvPr id="992279" name="Text Box 23"/>
          <p:cNvSpPr txBox="1">
            <a:spLocks noChangeArrowheads="1"/>
          </p:cNvSpPr>
          <p:nvPr/>
        </p:nvSpPr>
        <p:spPr bwMode="auto">
          <a:xfrm>
            <a:off x="3429000" y="45561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i</a:t>
            </a:r>
          </a:p>
        </p:txBody>
      </p:sp>
      <p:sp>
        <p:nvSpPr>
          <p:cNvPr id="992280" name="Text Box 24"/>
          <p:cNvSpPr txBox="1">
            <a:spLocks noChangeArrowheads="1"/>
          </p:cNvSpPr>
          <p:nvPr/>
        </p:nvSpPr>
        <p:spPr bwMode="auto">
          <a:xfrm>
            <a:off x="4648200" y="63087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l</a:t>
            </a:r>
          </a:p>
        </p:txBody>
      </p:sp>
      <p:sp>
        <p:nvSpPr>
          <p:cNvPr id="992281" name="Text Box 25"/>
          <p:cNvSpPr txBox="1">
            <a:spLocks noChangeArrowheads="1"/>
          </p:cNvSpPr>
          <p:nvPr/>
        </p:nvSpPr>
        <p:spPr bwMode="auto">
          <a:xfrm>
            <a:off x="5995988" y="5470525"/>
            <a:ext cx="481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m</a:t>
            </a:r>
          </a:p>
        </p:txBody>
      </p:sp>
      <p:sp>
        <p:nvSpPr>
          <p:cNvPr id="992282" name="Text Box 26"/>
          <p:cNvSpPr txBox="1">
            <a:spLocks noChangeArrowheads="1"/>
          </p:cNvSpPr>
          <p:nvPr/>
        </p:nvSpPr>
        <p:spPr bwMode="auto">
          <a:xfrm>
            <a:off x="6427788" y="4051300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j</a:t>
            </a:r>
          </a:p>
        </p:txBody>
      </p:sp>
      <p:sp>
        <p:nvSpPr>
          <p:cNvPr id="992283" name="Text Box 27"/>
          <p:cNvSpPr txBox="1">
            <a:spLocks noChangeArrowheads="1"/>
          </p:cNvSpPr>
          <p:nvPr/>
        </p:nvSpPr>
        <p:spPr bwMode="auto">
          <a:xfrm>
            <a:off x="6248400" y="2476500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e</a:t>
            </a:r>
          </a:p>
        </p:txBody>
      </p:sp>
      <p:sp>
        <p:nvSpPr>
          <p:cNvPr id="992284" name="Text Box 28"/>
          <p:cNvSpPr txBox="1">
            <a:spLocks noChangeArrowheads="1"/>
          </p:cNvSpPr>
          <p:nvPr/>
        </p:nvSpPr>
        <p:spPr bwMode="auto">
          <a:xfrm>
            <a:off x="5486400" y="15462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b</a:t>
            </a:r>
          </a:p>
        </p:txBody>
      </p:sp>
      <p:sp>
        <p:nvSpPr>
          <p:cNvPr id="992285" name="Text Box 29"/>
          <p:cNvSpPr txBox="1">
            <a:spLocks noChangeArrowheads="1"/>
          </p:cNvSpPr>
          <p:nvPr/>
        </p:nvSpPr>
        <p:spPr bwMode="auto">
          <a:xfrm>
            <a:off x="4959350" y="3048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g</a:t>
            </a:r>
          </a:p>
        </p:txBody>
      </p:sp>
      <p:sp>
        <p:nvSpPr>
          <p:cNvPr id="992286" name="Text Box 30"/>
          <p:cNvSpPr txBox="1">
            <a:spLocks noChangeArrowheads="1"/>
          </p:cNvSpPr>
          <p:nvPr/>
        </p:nvSpPr>
        <p:spPr bwMode="auto">
          <a:xfrm>
            <a:off x="3435350" y="25908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d</a:t>
            </a:r>
          </a:p>
        </p:txBody>
      </p:sp>
      <p:sp>
        <p:nvSpPr>
          <p:cNvPr id="992287" name="Line 31"/>
          <p:cNvSpPr>
            <a:spLocks noChangeShapeType="1"/>
          </p:cNvSpPr>
          <p:nvPr/>
        </p:nvSpPr>
        <p:spPr bwMode="auto">
          <a:xfrm flipH="1">
            <a:off x="1676400" y="1447800"/>
            <a:ext cx="19812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2288" name="Line 32"/>
          <p:cNvSpPr>
            <a:spLocks noChangeShapeType="1"/>
          </p:cNvSpPr>
          <p:nvPr/>
        </p:nvSpPr>
        <p:spPr bwMode="auto">
          <a:xfrm>
            <a:off x="3657600" y="1447800"/>
            <a:ext cx="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2289" name="Line 33"/>
          <p:cNvSpPr>
            <a:spLocks noChangeShapeType="1"/>
          </p:cNvSpPr>
          <p:nvPr/>
        </p:nvSpPr>
        <p:spPr bwMode="auto">
          <a:xfrm flipH="1">
            <a:off x="3427413" y="1443038"/>
            <a:ext cx="228600" cy="1600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2290" name="Line 34"/>
          <p:cNvSpPr>
            <a:spLocks noChangeShapeType="1"/>
          </p:cNvSpPr>
          <p:nvPr/>
        </p:nvSpPr>
        <p:spPr bwMode="auto">
          <a:xfrm>
            <a:off x="3657600" y="1447800"/>
            <a:ext cx="1143000" cy="1981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2291" name="Line 35"/>
          <p:cNvSpPr>
            <a:spLocks noChangeShapeType="1"/>
          </p:cNvSpPr>
          <p:nvPr/>
        </p:nvSpPr>
        <p:spPr bwMode="auto">
          <a:xfrm>
            <a:off x="3657600" y="1447800"/>
            <a:ext cx="175260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2292" name="Line 36"/>
          <p:cNvSpPr>
            <a:spLocks noChangeShapeType="1"/>
          </p:cNvSpPr>
          <p:nvPr/>
        </p:nvSpPr>
        <p:spPr bwMode="auto">
          <a:xfrm flipH="1">
            <a:off x="4876800" y="1905000"/>
            <a:ext cx="609600" cy="1524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2293" name="Line 37"/>
          <p:cNvSpPr>
            <a:spLocks noChangeShapeType="1"/>
          </p:cNvSpPr>
          <p:nvPr/>
        </p:nvSpPr>
        <p:spPr bwMode="auto">
          <a:xfrm flipV="1">
            <a:off x="3352800" y="3581400"/>
            <a:ext cx="1447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2294" name="Line 38"/>
          <p:cNvSpPr>
            <a:spLocks noChangeShapeType="1"/>
          </p:cNvSpPr>
          <p:nvPr/>
        </p:nvSpPr>
        <p:spPr bwMode="auto">
          <a:xfrm flipV="1">
            <a:off x="3429000" y="2819400"/>
            <a:ext cx="2743200" cy="304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2295" name="Line 39"/>
          <p:cNvSpPr>
            <a:spLocks noChangeShapeType="1"/>
          </p:cNvSpPr>
          <p:nvPr/>
        </p:nvSpPr>
        <p:spPr bwMode="auto">
          <a:xfrm>
            <a:off x="5562600" y="1905000"/>
            <a:ext cx="6858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2296" name="Line 40"/>
          <p:cNvSpPr>
            <a:spLocks noChangeShapeType="1"/>
          </p:cNvSpPr>
          <p:nvPr/>
        </p:nvSpPr>
        <p:spPr bwMode="auto">
          <a:xfrm>
            <a:off x="4876800" y="3581400"/>
            <a:ext cx="14478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2297" name="Line 41"/>
          <p:cNvSpPr>
            <a:spLocks noChangeShapeType="1"/>
          </p:cNvSpPr>
          <p:nvPr/>
        </p:nvSpPr>
        <p:spPr bwMode="auto">
          <a:xfrm>
            <a:off x="6248400" y="2819400"/>
            <a:ext cx="1524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2298" name="Line 42"/>
          <p:cNvSpPr>
            <a:spLocks noChangeShapeType="1"/>
          </p:cNvSpPr>
          <p:nvPr/>
        </p:nvSpPr>
        <p:spPr bwMode="auto">
          <a:xfrm>
            <a:off x="3429000" y="3200400"/>
            <a:ext cx="2438400" cy="2438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2299" name="Line 43"/>
          <p:cNvSpPr>
            <a:spLocks noChangeShapeType="1"/>
          </p:cNvSpPr>
          <p:nvPr/>
        </p:nvSpPr>
        <p:spPr bwMode="auto">
          <a:xfrm flipH="1">
            <a:off x="2286000" y="3124200"/>
            <a:ext cx="11430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2300" name="Line 44"/>
          <p:cNvSpPr>
            <a:spLocks noChangeShapeType="1"/>
          </p:cNvSpPr>
          <p:nvPr/>
        </p:nvSpPr>
        <p:spPr bwMode="auto">
          <a:xfrm>
            <a:off x="1600200" y="2286000"/>
            <a:ext cx="609600" cy="1524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2301" name="Line 45"/>
          <p:cNvSpPr>
            <a:spLocks noChangeShapeType="1"/>
          </p:cNvSpPr>
          <p:nvPr/>
        </p:nvSpPr>
        <p:spPr bwMode="auto">
          <a:xfrm flipH="1">
            <a:off x="838200" y="2286000"/>
            <a:ext cx="7620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2302" name="Line 46"/>
          <p:cNvSpPr>
            <a:spLocks noChangeShapeType="1"/>
          </p:cNvSpPr>
          <p:nvPr/>
        </p:nvSpPr>
        <p:spPr bwMode="auto">
          <a:xfrm>
            <a:off x="762000" y="3657600"/>
            <a:ext cx="2438400" cy="1143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2303" name="Line 47"/>
          <p:cNvSpPr>
            <a:spLocks noChangeShapeType="1"/>
          </p:cNvSpPr>
          <p:nvPr/>
        </p:nvSpPr>
        <p:spPr bwMode="auto">
          <a:xfrm flipH="1">
            <a:off x="2667000" y="4876800"/>
            <a:ext cx="685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2304" name="Line 48"/>
          <p:cNvSpPr>
            <a:spLocks noChangeShapeType="1"/>
          </p:cNvSpPr>
          <p:nvPr/>
        </p:nvSpPr>
        <p:spPr bwMode="auto">
          <a:xfrm>
            <a:off x="3352800" y="4876800"/>
            <a:ext cx="12192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2305" name="Line 49"/>
          <p:cNvSpPr>
            <a:spLocks noChangeShapeType="1"/>
          </p:cNvSpPr>
          <p:nvPr/>
        </p:nvSpPr>
        <p:spPr bwMode="auto">
          <a:xfrm flipH="1">
            <a:off x="1371600" y="4876800"/>
            <a:ext cx="1981200" cy="381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2306" name="Line 50"/>
          <p:cNvSpPr>
            <a:spLocks noChangeShapeType="1"/>
          </p:cNvSpPr>
          <p:nvPr/>
        </p:nvSpPr>
        <p:spPr bwMode="auto">
          <a:xfrm flipH="1">
            <a:off x="4724400" y="5715000"/>
            <a:ext cx="12192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2307" name="Line 51"/>
          <p:cNvSpPr>
            <a:spLocks noChangeShapeType="1"/>
          </p:cNvSpPr>
          <p:nvPr/>
        </p:nvSpPr>
        <p:spPr bwMode="auto">
          <a:xfrm flipV="1">
            <a:off x="6019800" y="44958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2308" name="Line 52"/>
          <p:cNvSpPr>
            <a:spLocks noChangeShapeType="1"/>
          </p:cNvSpPr>
          <p:nvPr/>
        </p:nvSpPr>
        <p:spPr bwMode="auto">
          <a:xfrm flipH="1" flipV="1">
            <a:off x="4876800" y="3657600"/>
            <a:ext cx="15240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2309" name="Line 53"/>
          <p:cNvSpPr>
            <a:spLocks noChangeShapeType="1"/>
          </p:cNvSpPr>
          <p:nvPr/>
        </p:nvSpPr>
        <p:spPr bwMode="auto">
          <a:xfrm flipH="1" flipV="1">
            <a:off x="2286000" y="3962400"/>
            <a:ext cx="10668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2310" name="Line 54"/>
          <p:cNvSpPr>
            <a:spLocks noChangeShapeType="1"/>
          </p:cNvSpPr>
          <p:nvPr/>
        </p:nvSpPr>
        <p:spPr bwMode="auto">
          <a:xfrm flipH="1">
            <a:off x="5943600" y="44196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2311" name="Line 55"/>
          <p:cNvSpPr>
            <a:spLocks noChangeShapeType="1"/>
          </p:cNvSpPr>
          <p:nvPr/>
        </p:nvSpPr>
        <p:spPr bwMode="auto">
          <a:xfrm flipV="1">
            <a:off x="4648200" y="3733800"/>
            <a:ext cx="152400" cy="2667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2312" name="Line 56"/>
          <p:cNvSpPr>
            <a:spLocks noChangeShapeType="1"/>
          </p:cNvSpPr>
          <p:nvPr/>
        </p:nvSpPr>
        <p:spPr bwMode="auto">
          <a:xfrm flipH="1" flipV="1">
            <a:off x="2743200" y="6324600"/>
            <a:ext cx="1905000" cy="76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2313" name="Line 57"/>
          <p:cNvSpPr>
            <a:spLocks noChangeShapeType="1"/>
          </p:cNvSpPr>
          <p:nvPr/>
        </p:nvSpPr>
        <p:spPr bwMode="auto">
          <a:xfrm flipV="1">
            <a:off x="2209800" y="1600200"/>
            <a:ext cx="1295400" cy="2286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2314" name="Line 58"/>
          <p:cNvSpPr>
            <a:spLocks noChangeShapeType="1"/>
          </p:cNvSpPr>
          <p:nvPr/>
        </p:nvSpPr>
        <p:spPr bwMode="auto">
          <a:xfrm>
            <a:off x="1219200" y="5334000"/>
            <a:ext cx="12954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2315" name="Line 59"/>
          <p:cNvSpPr>
            <a:spLocks noChangeShapeType="1"/>
          </p:cNvSpPr>
          <p:nvPr/>
        </p:nvSpPr>
        <p:spPr bwMode="auto">
          <a:xfrm>
            <a:off x="762000" y="3657600"/>
            <a:ext cx="381000" cy="1600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2316" name="Line 60"/>
          <p:cNvSpPr>
            <a:spLocks noChangeShapeType="1"/>
          </p:cNvSpPr>
          <p:nvPr/>
        </p:nvSpPr>
        <p:spPr bwMode="auto">
          <a:xfrm>
            <a:off x="762000" y="3657600"/>
            <a:ext cx="137160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2317" name="Line 61"/>
          <p:cNvSpPr>
            <a:spLocks noChangeShapeType="1"/>
          </p:cNvSpPr>
          <p:nvPr/>
        </p:nvSpPr>
        <p:spPr bwMode="auto">
          <a:xfrm>
            <a:off x="74676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2318" name="Line 62"/>
          <p:cNvSpPr>
            <a:spLocks noChangeShapeType="1"/>
          </p:cNvSpPr>
          <p:nvPr/>
        </p:nvSpPr>
        <p:spPr bwMode="auto">
          <a:xfrm>
            <a:off x="78613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2319" name="Text Box 63"/>
          <p:cNvSpPr txBox="1">
            <a:spLocks noChangeArrowheads="1"/>
          </p:cNvSpPr>
          <p:nvPr/>
        </p:nvSpPr>
        <p:spPr bwMode="auto">
          <a:xfrm>
            <a:off x="6629400" y="304800"/>
            <a:ext cx="2143125" cy="1463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Found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Not Handled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Queue</a:t>
            </a:r>
          </a:p>
        </p:txBody>
      </p:sp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1973263" y="474663"/>
            <a:ext cx="5264150" cy="2162175"/>
            <a:chOff x="1243" y="299"/>
            <a:chExt cx="3316" cy="1362"/>
          </a:xfrm>
        </p:grpSpPr>
        <p:sp>
          <p:nvSpPr>
            <p:cNvPr id="992320" name="Text Box 64"/>
            <p:cNvSpPr txBox="1">
              <a:spLocks noChangeArrowheads="1"/>
            </p:cNvSpPr>
            <p:nvPr/>
          </p:nvSpPr>
          <p:spPr bwMode="auto">
            <a:xfrm>
              <a:off x="1243" y="299"/>
              <a:ext cx="2549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FF6600"/>
                  </a:solidFill>
                </a:rPr>
                <a:t>First-In First-Out (FIFO) queue</a:t>
              </a:r>
            </a:p>
            <a:p>
              <a:r>
                <a:rPr lang="en-US" sz="2000">
                  <a:solidFill>
                    <a:srgbClr val="FF6600"/>
                  </a:solidFill>
                </a:rPr>
                <a:t>stores ‘just discovered’ vertices</a:t>
              </a:r>
            </a:p>
          </p:txBody>
        </p:sp>
        <p:sp>
          <p:nvSpPr>
            <p:cNvPr id="992321" name="Line 65"/>
            <p:cNvSpPr>
              <a:spLocks noChangeShapeType="1"/>
            </p:cNvSpPr>
            <p:nvPr/>
          </p:nvSpPr>
          <p:spPr bwMode="auto">
            <a:xfrm>
              <a:off x="3374" y="722"/>
              <a:ext cx="1185" cy="939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228600"/>
            <a:ext cx="7772400" cy="1143000"/>
          </a:xfrm>
          <a:noFill/>
        </p:spPr>
        <p:txBody>
          <a:bodyPr/>
          <a:lstStyle/>
          <a:p>
            <a:r>
              <a:rPr lang="en-US"/>
              <a:t>BFS</a:t>
            </a:r>
          </a:p>
        </p:txBody>
      </p:sp>
      <p:sp>
        <p:nvSpPr>
          <p:cNvPr id="993283" name="Oval 3"/>
          <p:cNvSpPr>
            <a:spLocks noChangeArrowheads="1"/>
          </p:cNvSpPr>
          <p:nvPr/>
        </p:nvSpPr>
        <p:spPr bwMode="auto">
          <a:xfrm>
            <a:off x="1524000" y="2209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3284" name="Oval 4"/>
          <p:cNvSpPr>
            <a:spLocks noChangeArrowheads="1"/>
          </p:cNvSpPr>
          <p:nvPr/>
        </p:nvSpPr>
        <p:spPr bwMode="auto">
          <a:xfrm>
            <a:off x="3352800" y="3048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3285" name="Oval 5"/>
          <p:cNvSpPr>
            <a:spLocks noChangeArrowheads="1"/>
          </p:cNvSpPr>
          <p:nvPr/>
        </p:nvSpPr>
        <p:spPr bwMode="auto">
          <a:xfrm>
            <a:off x="5410200" y="182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3286" name="Oval 6"/>
          <p:cNvSpPr>
            <a:spLocks noChangeArrowheads="1"/>
          </p:cNvSpPr>
          <p:nvPr/>
        </p:nvSpPr>
        <p:spPr bwMode="auto">
          <a:xfrm>
            <a:off x="2133600" y="3810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3287" name="Oval 7"/>
          <p:cNvSpPr>
            <a:spLocks noChangeArrowheads="1"/>
          </p:cNvSpPr>
          <p:nvPr/>
        </p:nvSpPr>
        <p:spPr bwMode="auto">
          <a:xfrm>
            <a:off x="3276600" y="4800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3288" name="Oval 8"/>
          <p:cNvSpPr>
            <a:spLocks noChangeArrowheads="1"/>
          </p:cNvSpPr>
          <p:nvPr/>
        </p:nvSpPr>
        <p:spPr bwMode="auto">
          <a:xfrm>
            <a:off x="685800" y="3581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3289" name="Oval 9"/>
          <p:cNvSpPr>
            <a:spLocks noChangeArrowheads="1"/>
          </p:cNvSpPr>
          <p:nvPr/>
        </p:nvSpPr>
        <p:spPr bwMode="auto">
          <a:xfrm>
            <a:off x="5867400" y="563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3290" name="Oval 10"/>
          <p:cNvSpPr>
            <a:spLocks noChangeArrowheads="1"/>
          </p:cNvSpPr>
          <p:nvPr/>
        </p:nvSpPr>
        <p:spPr bwMode="auto">
          <a:xfrm>
            <a:off x="6172200" y="2743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3291" name="Oval 11"/>
          <p:cNvSpPr>
            <a:spLocks noChangeArrowheads="1"/>
          </p:cNvSpPr>
          <p:nvPr/>
        </p:nvSpPr>
        <p:spPr bwMode="auto">
          <a:xfrm>
            <a:off x="1143000" y="5257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3292" name="Oval 12"/>
          <p:cNvSpPr>
            <a:spLocks noChangeArrowheads="1"/>
          </p:cNvSpPr>
          <p:nvPr/>
        </p:nvSpPr>
        <p:spPr bwMode="auto">
          <a:xfrm>
            <a:off x="6324600" y="4343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3293" name="Oval 13"/>
          <p:cNvSpPr>
            <a:spLocks noChangeArrowheads="1"/>
          </p:cNvSpPr>
          <p:nvPr/>
        </p:nvSpPr>
        <p:spPr bwMode="auto">
          <a:xfrm>
            <a:off x="2514600" y="6172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3294" name="Oval 14"/>
          <p:cNvSpPr>
            <a:spLocks noChangeArrowheads="1"/>
          </p:cNvSpPr>
          <p:nvPr/>
        </p:nvSpPr>
        <p:spPr bwMode="auto">
          <a:xfrm>
            <a:off x="4572000" y="6324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3295" name="Oval 15"/>
          <p:cNvSpPr>
            <a:spLocks noChangeArrowheads="1"/>
          </p:cNvSpPr>
          <p:nvPr/>
        </p:nvSpPr>
        <p:spPr bwMode="auto">
          <a:xfrm>
            <a:off x="4800600" y="3429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3296" name="Text Box 16"/>
          <p:cNvSpPr txBox="1">
            <a:spLocks noChangeArrowheads="1"/>
          </p:cNvSpPr>
          <p:nvPr/>
        </p:nvSpPr>
        <p:spPr bwMode="auto">
          <a:xfrm>
            <a:off x="3505200" y="914400"/>
            <a:ext cx="331788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s</a:t>
            </a:r>
          </a:p>
        </p:txBody>
      </p:sp>
      <p:sp>
        <p:nvSpPr>
          <p:cNvPr id="993297" name="Text Box 17"/>
          <p:cNvSpPr txBox="1">
            <a:spLocks noChangeArrowheads="1"/>
          </p:cNvSpPr>
          <p:nvPr/>
        </p:nvSpPr>
        <p:spPr bwMode="auto">
          <a:xfrm>
            <a:off x="1246188" y="1828800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a</a:t>
            </a:r>
          </a:p>
        </p:txBody>
      </p:sp>
      <p:sp>
        <p:nvSpPr>
          <p:cNvPr id="993298" name="Text Box 18"/>
          <p:cNvSpPr txBox="1">
            <a:spLocks noChangeArrowheads="1"/>
          </p:cNvSpPr>
          <p:nvPr/>
        </p:nvSpPr>
        <p:spPr bwMode="auto">
          <a:xfrm>
            <a:off x="407988" y="3336925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c</a:t>
            </a:r>
          </a:p>
        </p:txBody>
      </p:sp>
      <p:sp>
        <p:nvSpPr>
          <p:cNvPr id="993299" name="Text Box 19"/>
          <p:cNvSpPr txBox="1">
            <a:spLocks noChangeArrowheads="1"/>
          </p:cNvSpPr>
          <p:nvPr/>
        </p:nvSpPr>
        <p:spPr bwMode="auto">
          <a:xfrm>
            <a:off x="838200" y="50895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h</a:t>
            </a:r>
          </a:p>
        </p:txBody>
      </p:sp>
      <p:sp>
        <p:nvSpPr>
          <p:cNvPr id="993300" name="Text Box 20"/>
          <p:cNvSpPr txBox="1">
            <a:spLocks noChangeArrowheads="1"/>
          </p:cNvSpPr>
          <p:nvPr/>
        </p:nvSpPr>
        <p:spPr bwMode="auto">
          <a:xfrm>
            <a:off x="2209800" y="6096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k</a:t>
            </a:r>
          </a:p>
        </p:txBody>
      </p:sp>
      <p:sp>
        <p:nvSpPr>
          <p:cNvPr id="993301" name="Text Box 21"/>
          <p:cNvSpPr txBox="1">
            <a:spLocks noChangeArrowheads="1"/>
          </p:cNvSpPr>
          <p:nvPr/>
        </p:nvSpPr>
        <p:spPr bwMode="auto">
          <a:xfrm>
            <a:off x="2355850" y="3565525"/>
            <a:ext cx="3111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f</a:t>
            </a:r>
          </a:p>
        </p:txBody>
      </p:sp>
      <p:sp>
        <p:nvSpPr>
          <p:cNvPr id="993302" name="Text Box 22"/>
          <p:cNvSpPr txBox="1">
            <a:spLocks noChangeArrowheads="1"/>
          </p:cNvSpPr>
          <p:nvPr/>
        </p:nvSpPr>
        <p:spPr bwMode="auto">
          <a:xfrm>
            <a:off x="3429000" y="45561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i</a:t>
            </a:r>
          </a:p>
        </p:txBody>
      </p:sp>
      <p:sp>
        <p:nvSpPr>
          <p:cNvPr id="993303" name="Text Box 23"/>
          <p:cNvSpPr txBox="1">
            <a:spLocks noChangeArrowheads="1"/>
          </p:cNvSpPr>
          <p:nvPr/>
        </p:nvSpPr>
        <p:spPr bwMode="auto">
          <a:xfrm>
            <a:off x="4648200" y="63087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l</a:t>
            </a:r>
          </a:p>
        </p:txBody>
      </p:sp>
      <p:sp>
        <p:nvSpPr>
          <p:cNvPr id="993304" name="Text Box 24"/>
          <p:cNvSpPr txBox="1">
            <a:spLocks noChangeArrowheads="1"/>
          </p:cNvSpPr>
          <p:nvPr/>
        </p:nvSpPr>
        <p:spPr bwMode="auto">
          <a:xfrm>
            <a:off x="5995988" y="5470525"/>
            <a:ext cx="481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m</a:t>
            </a:r>
          </a:p>
        </p:txBody>
      </p:sp>
      <p:sp>
        <p:nvSpPr>
          <p:cNvPr id="993305" name="Text Box 25"/>
          <p:cNvSpPr txBox="1">
            <a:spLocks noChangeArrowheads="1"/>
          </p:cNvSpPr>
          <p:nvPr/>
        </p:nvSpPr>
        <p:spPr bwMode="auto">
          <a:xfrm>
            <a:off x="6427788" y="4051300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j</a:t>
            </a:r>
          </a:p>
        </p:txBody>
      </p:sp>
      <p:sp>
        <p:nvSpPr>
          <p:cNvPr id="993306" name="Text Box 26"/>
          <p:cNvSpPr txBox="1">
            <a:spLocks noChangeArrowheads="1"/>
          </p:cNvSpPr>
          <p:nvPr/>
        </p:nvSpPr>
        <p:spPr bwMode="auto">
          <a:xfrm>
            <a:off x="6248400" y="2476500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e</a:t>
            </a:r>
          </a:p>
        </p:txBody>
      </p:sp>
      <p:sp>
        <p:nvSpPr>
          <p:cNvPr id="993307" name="Text Box 27"/>
          <p:cNvSpPr txBox="1">
            <a:spLocks noChangeArrowheads="1"/>
          </p:cNvSpPr>
          <p:nvPr/>
        </p:nvSpPr>
        <p:spPr bwMode="auto">
          <a:xfrm>
            <a:off x="5486400" y="15462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b</a:t>
            </a:r>
          </a:p>
        </p:txBody>
      </p:sp>
      <p:sp>
        <p:nvSpPr>
          <p:cNvPr id="993308" name="Text Box 28"/>
          <p:cNvSpPr txBox="1">
            <a:spLocks noChangeArrowheads="1"/>
          </p:cNvSpPr>
          <p:nvPr/>
        </p:nvSpPr>
        <p:spPr bwMode="auto">
          <a:xfrm>
            <a:off x="4959350" y="3048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g</a:t>
            </a:r>
          </a:p>
        </p:txBody>
      </p:sp>
      <p:sp>
        <p:nvSpPr>
          <p:cNvPr id="993309" name="Text Box 29"/>
          <p:cNvSpPr txBox="1">
            <a:spLocks noChangeArrowheads="1"/>
          </p:cNvSpPr>
          <p:nvPr/>
        </p:nvSpPr>
        <p:spPr bwMode="auto">
          <a:xfrm>
            <a:off x="3435350" y="25908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d</a:t>
            </a:r>
          </a:p>
        </p:txBody>
      </p:sp>
      <p:sp>
        <p:nvSpPr>
          <p:cNvPr id="993310" name="Line 30"/>
          <p:cNvSpPr>
            <a:spLocks noChangeShapeType="1"/>
          </p:cNvSpPr>
          <p:nvPr/>
        </p:nvSpPr>
        <p:spPr bwMode="auto">
          <a:xfrm flipH="1">
            <a:off x="1676400" y="1447800"/>
            <a:ext cx="19812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11" name="Line 31"/>
          <p:cNvSpPr>
            <a:spLocks noChangeShapeType="1"/>
          </p:cNvSpPr>
          <p:nvPr/>
        </p:nvSpPr>
        <p:spPr bwMode="auto">
          <a:xfrm flipH="1">
            <a:off x="3427413" y="1443038"/>
            <a:ext cx="228600" cy="1600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12" name="Line 32"/>
          <p:cNvSpPr>
            <a:spLocks noChangeShapeType="1"/>
          </p:cNvSpPr>
          <p:nvPr/>
        </p:nvSpPr>
        <p:spPr bwMode="auto">
          <a:xfrm>
            <a:off x="3657600" y="1447800"/>
            <a:ext cx="1143000" cy="1981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13" name="Line 33"/>
          <p:cNvSpPr>
            <a:spLocks noChangeShapeType="1"/>
          </p:cNvSpPr>
          <p:nvPr/>
        </p:nvSpPr>
        <p:spPr bwMode="auto">
          <a:xfrm>
            <a:off x="3657600" y="1447800"/>
            <a:ext cx="175260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14" name="Line 34"/>
          <p:cNvSpPr>
            <a:spLocks noChangeShapeType="1"/>
          </p:cNvSpPr>
          <p:nvPr/>
        </p:nvSpPr>
        <p:spPr bwMode="auto">
          <a:xfrm flipH="1">
            <a:off x="4876800" y="1905000"/>
            <a:ext cx="609600" cy="1524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15" name="Line 35"/>
          <p:cNvSpPr>
            <a:spLocks noChangeShapeType="1"/>
          </p:cNvSpPr>
          <p:nvPr/>
        </p:nvSpPr>
        <p:spPr bwMode="auto">
          <a:xfrm flipV="1">
            <a:off x="3352800" y="3581400"/>
            <a:ext cx="1447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16" name="Line 36"/>
          <p:cNvSpPr>
            <a:spLocks noChangeShapeType="1"/>
          </p:cNvSpPr>
          <p:nvPr/>
        </p:nvSpPr>
        <p:spPr bwMode="auto">
          <a:xfrm flipV="1">
            <a:off x="3429000" y="2819400"/>
            <a:ext cx="2743200" cy="304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17" name="Line 37"/>
          <p:cNvSpPr>
            <a:spLocks noChangeShapeType="1"/>
          </p:cNvSpPr>
          <p:nvPr/>
        </p:nvSpPr>
        <p:spPr bwMode="auto">
          <a:xfrm>
            <a:off x="5562600" y="1905000"/>
            <a:ext cx="6858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18" name="Line 38"/>
          <p:cNvSpPr>
            <a:spLocks noChangeShapeType="1"/>
          </p:cNvSpPr>
          <p:nvPr/>
        </p:nvSpPr>
        <p:spPr bwMode="auto">
          <a:xfrm>
            <a:off x="4876800" y="3581400"/>
            <a:ext cx="14478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19" name="Line 39"/>
          <p:cNvSpPr>
            <a:spLocks noChangeShapeType="1"/>
          </p:cNvSpPr>
          <p:nvPr/>
        </p:nvSpPr>
        <p:spPr bwMode="auto">
          <a:xfrm>
            <a:off x="6248400" y="2819400"/>
            <a:ext cx="1524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20" name="Line 40"/>
          <p:cNvSpPr>
            <a:spLocks noChangeShapeType="1"/>
          </p:cNvSpPr>
          <p:nvPr/>
        </p:nvSpPr>
        <p:spPr bwMode="auto">
          <a:xfrm>
            <a:off x="3429000" y="3200400"/>
            <a:ext cx="2438400" cy="2438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21" name="Line 41"/>
          <p:cNvSpPr>
            <a:spLocks noChangeShapeType="1"/>
          </p:cNvSpPr>
          <p:nvPr/>
        </p:nvSpPr>
        <p:spPr bwMode="auto">
          <a:xfrm flipH="1">
            <a:off x="2286000" y="3124200"/>
            <a:ext cx="11430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22" name="Line 42"/>
          <p:cNvSpPr>
            <a:spLocks noChangeShapeType="1"/>
          </p:cNvSpPr>
          <p:nvPr/>
        </p:nvSpPr>
        <p:spPr bwMode="auto">
          <a:xfrm>
            <a:off x="1600200" y="2286000"/>
            <a:ext cx="609600" cy="1524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23" name="Line 43"/>
          <p:cNvSpPr>
            <a:spLocks noChangeShapeType="1"/>
          </p:cNvSpPr>
          <p:nvPr/>
        </p:nvSpPr>
        <p:spPr bwMode="auto">
          <a:xfrm flipH="1">
            <a:off x="838200" y="2286000"/>
            <a:ext cx="7620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24" name="Line 44"/>
          <p:cNvSpPr>
            <a:spLocks noChangeShapeType="1"/>
          </p:cNvSpPr>
          <p:nvPr/>
        </p:nvSpPr>
        <p:spPr bwMode="auto">
          <a:xfrm>
            <a:off x="762000" y="3657600"/>
            <a:ext cx="2438400" cy="1143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25" name="Line 45"/>
          <p:cNvSpPr>
            <a:spLocks noChangeShapeType="1"/>
          </p:cNvSpPr>
          <p:nvPr/>
        </p:nvSpPr>
        <p:spPr bwMode="auto">
          <a:xfrm flipH="1">
            <a:off x="2667000" y="4876800"/>
            <a:ext cx="685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26" name="Line 46"/>
          <p:cNvSpPr>
            <a:spLocks noChangeShapeType="1"/>
          </p:cNvSpPr>
          <p:nvPr/>
        </p:nvSpPr>
        <p:spPr bwMode="auto">
          <a:xfrm>
            <a:off x="3352800" y="4876800"/>
            <a:ext cx="12192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27" name="Line 47"/>
          <p:cNvSpPr>
            <a:spLocks noChangeShapeType="1"/>
          </p:cNvSpPr>
          <p:nvPr/>
        </p:nvSpPr>
        <p:spPr bwMode="auto">
          <a:xfrm flipH="1">
            <a:off x="1371600" y="4876800"/>
            <a:ext cx="1981200" cy="381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28" name="Line 48"/>
          <p:cNvSpPr>
            <a:spLocks noChangeShapeType="1"/>
          </p:cNvSpPr>
          <p:nvPr/>
        </p:nvSpPr>
        <p:spPr bwMode="auto">
          <a:xfrm flipH="1">
            <a:off x="4724400" y="5715000"/>
            <a:ext cx="12192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29" name="Line 49"/>
          <p:cNvSpPr>
            <a:spLocks noChangeShapeType="1"/>
          </p:cNvSpPr>
          <p:nvPr/>
        </p:nvSpPr>
        <p:spPr bwMode="auto">
          <a:xfrm flipV="1">
            <a:off x="6019800" y="44958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30" name="Line 50"/>
          <p:cNvSpPr>
            <a:spLocks noChangeShapeType="1"/>
          </p:cNvSpPr>
          <p:nvPr/>
        </p:nvSpPr>
        <p:spPr bwMode="auto">
          <a:xfrm flipH="1" flipV="1">
            <a:off x="4876800" y="3657600"/>
            <a:ext cx="15240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31" name="Line 51"/>
          <p:cNvSpPr>
            <a:spLocks noChangeShapeType="1"/>
          </p:cNvSpPr>
          <p:nvPr/>
        </p:nvSpPr>
        <p:spPr bwMode="auto">
          <a:xfrm flipH="1" flipV="1">
            <a:off x="2286000" y="3962400"/>
            <a:ext cx="10668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32" name="Line 52"/>
          <p:cNvSpPr>
            <a:spLocks noChangeShapeType="1"/>
          </p:cNvSpPr>
          <p:nvPr/>
        </p:nvSpPr>
        <p:spPr bwMode="auto">
          <a:xfrm flipH="1">
            <a:off x="5943600" y="44196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33" name="Line 53"/>
          <p:cNvSpPr>
            <a:spLocks noChangeShapeType="1"/>
          </p:cNvSpPr>
          <p:nvPr/>
        </p:nvSpPr>
        <p:spPr bwMode="auto">
          <a:xfrm flipV="1">
            <a:off x="4648200" y="3733800"/>
            <a:ext cx="152400" cy="2667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34" name="Line 54"/>
          <p:cNvSpPr>
            <a:spLocks noChangeShapeType="1"/>
          </p:cNvSpPr>
          <p:nvPr/>
        </p:nvSpPr>
        <p:spPr bwMode="auto">
          <a:xfrm flipH="1" flipV="1">
            <a:off x="2743200" y="6324600"/>
            <a:ext cx="1905000" cy="76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35" name="Line 55"/>
          <p:cNvSpPr>
            <a:spLocks noChangeShapeType="1"/>
          </p:cNvSpPr>
          <p:nvPr/>
        </p:nvSpPr>
        <p:spPr bwMode="auto">
          <a:xfrm flipV="1">
            <a:off x="2209800" y="1600200"/>
            <a:ext cx="1295400" cy="2286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36" name="Line 56"/>
          <p:cNvSpPr>
            <a:spLocks noChangeShapeType="1"/>
          </p:cNvSpPr>
          <p:nvPr/>
        </p:nvSpPr>
        <p:spPr bwMode="auto">
          <a:xfrm>
            <a:off x="1219200" y="5334000"/>
            <a:ext cx="12954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37" name="Line 57"/>
          <p:cNvSpPr>
            <a:spLocks noChangeShapeType="1"/>
          </p:cNvSpPr>
          <p:nvPr/>
        </p:nvSpPr>
        <p:spPr bwMode="auto">
          <a:xfrm>
            <a:off x="762000" y="3657600"/>
            <a:ext cx="381000" cy="1600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38" name="Line 58"/>
          <p:cNvSpPr>
            <a:spLocks noChangeShapeType="1"/>
          </p:cNvSpPr>
          <p:nvPr/>
        </p:nvSpPr>
        <p:spPr bwMode="auto">
          <a:xfrm>
            <a:off x="762000" y="3657600"/>
            <a:ext cx="137160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39" name="Line 59"/>
          <p:cNvSpPr>
            <a:spLocks noChangeShapeType="1"/>
          </p:cNvSpPr>
          <p:nvPr/>
        </p:nvSpPr>
        <p:spPr bwMode="auto">
          <a:xfrm>
            <a:off x="74676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40" name="Line 60"/>
          <p:cNvSpPr>
            <a:spLocks noChangeShapeType="1"/>
          </p:cNvSpPr>
          <p:nvPr/>
        </p:nvSpPr>
        <p:spPr bwMode="auto">
          <a:xfrm>
            <a:off x="78613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41" name="Text Box 61"/>
          <p:cNvSpPr txBox="1">
            <a:spLocks noChangeArrowheads="1"/>
          </p:cNvSpPr>
          <p:nvPr/>
        </p:nvSpPr>
        <p:spPr bwMode="auto">
          <a:xfrm>
            <a:off x="6629400" y="304800"/>
            <a:ext cx="2143125" cy="1463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Found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Not Handled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Queue</a:t>
            </a:r>
          </a:p>
        </p:txBody>
      </p:sp>
      <p:sp>
        <p:nvSpPr>
          <p:cNvPr id="993342" name="Oval 62"/>
          <p:cNvSpPr>
            <a:spLocks noChangeArrowheads="1"/>
          </p:cNvSpPr>
          <p:nvPr/>
        </p:nvSpPr>
        <p:spPr bwMode="auto">
          <a:xfrm>
            <a:off x="3581400" y="1371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3343" name="Line 63"/>
          <p:cNvSpPr>
            <a:spLocks noChangeShapeType="1"/>
          </p:cNvSpPr>
          <p:nvPr/>
        </p:nvSpPr>
        <p:spPr bwMode="auto">
          <a:xfrm>
            <a:off x="3657600" y="1447800"/>
            <a:ext cx="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44" name="Text Box 64"/>
          <p:cNvSpPr txBox="1">
            <a:spLocks noChangeArrowheads="1"/>
          </p:cNvSpPr>
          <p:nvPr/>
        </p:nvSpPr>
        <p:spPr bwMode="auto">
          <a:xfrm>
            <a:off x="7486650" y="2057400"/>
            <a:ext cx="331788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s</a:t>
            </a:r>
          </a:p>
        </p:txBody>
      </p:sp>
      <p:sp>
        <p:nvSpPr>
          <p:cNvPr id="993345" name="Freeform 65"/>
          <p:cNvSpPr>
            <a:spLocks/>
          </p:cNvSpPr>
          <p:nvPr/>
        </p:nvSpPr>
        <p:spPr bwMode="auto">
          <a:xfrm>
            <a:off x="2209800" y="1219200"/>
            <a:ext cx="2895600" cy="8763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960" y="528"/>
              </a:cxn>
              <a:cxn ang="0">
                <a:pos x="1824" y="0"/>
              </a:cxn>
            </a:cxnLst>
            <a:rect l="0" t="0" r="r" b="b"/>
            <a:pathLst>
              <a:path w="1824" h="552">
                <a:moveTo>
                  <a:pt x="0" y="144"/>
                </a:moveTo>
                <a:cubicBezTo>
                  <a:pt x="328" y="348"/>
                  <a:pt x="656" y="552"/>
                  <a:pt x="960" y="528"/>
                </a:cubicBezTo>
                <a:cubicBezTo>
                  <a:pt x="1264" y="504"/>
                  <a:pt x="1544" y="252"/>
                  <a:pt x="1824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46" name="Text Box 66"/>
          <p:cNvSpPr txBox="1">
            <a:spLocks noChangeArrowheads="1"/>
          </p:cNvSpPr>
          <p:nvPr/>
        </p:nvSpPr>
        <p:spPr bwMode="auto">
          <a:xfrm>
            <a:off x="4022725" y="804863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d=0</a:t>
            </a:r>
          </a:p>
        </p:txBody>
      </p:sp>
      <p:sp>
        <p:nvSpPr>
          <p:cNvPr id="993347" name="Line 67"/>
          <p:cNvSpPr>
            <a:spLocks noChangeShapeType="1"/>
          </p:cNvSpPr>
          <p:nvPr/>
        </p:nvSpPr>
        <p:spPr bwMode="auto">
          <a:xfrm>
            <a:off x="7239000" y="25908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93348" name="Text Box 68"/>
          <p:cNvSpPr txBox="1">
            <a:spLocks noChangeArrowheads="1"/>
          </p:cNvSpPr>
          <p:nvPr/>
        </p:nvSpPr>
        <p:spPr bwMode="auto">
          <a:xfrm>
            <a:off x="7924800" y="20574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228600"/>
            <a:ext cx="7772400" cy="1143000"/>
          </a:xfrm>
          <a:noFill/>
        </p:spPr>
        <p:txBody>
          <a:bodyPr/>
          <a:lstStyle/>
          <a:p>
            <a:r>
              <a:rPr lang="en-US"/>
              <a:t>BFS</a:t>
            </a:r>
          </a:p>
        </p:txBody>
      </p:sp>
      <p:sp>
        <p:nvSpPr>
          <p:cNvPr id="994307" name="Line 3"/>
          <p:cNvSpPr>
            <a:spLocks noChangeShapeType="1"/>
          </p:cNvSpPr>
          <p:nvPr/>
        </p:nvSpPr>
        <p:spPr bwMode="auto">
          <a:xfrm>
            <a:off x="74676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08" name="Line 4"/>
          <p:cNvSpPr>
            <a:spLocks noChangeShapeType="1"/>
          </p:cNvSpPr>
          <p:nvPr/>
        </p:nvSpPr>
        <p:spPr bwMode="auto">
          <a:xfrm>
            <a:off x="78613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09" name="Text Box 5"/>
          <p:cNvSpPr txBox="1">
            <a:spLocks noChangeArrowheads="1"/>
          </p:cNvSpPr>
          <p:nvPr/>
        </p:nvSpPr>
        <p:spPr bwMode="auto">
          <a:xfrm>
            <a:off x="6629400" y="304800"/>
            <a:ext cx="2143125" cy="1463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Found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Not Handled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Queue</a:t>
            </a:r>
          </a:p>
        </p:txBody>
      </p:sp>
      <p:sp>
        <p:nvSpPr>
          <p:cNvPr id="994310" name="Line 6"/>
          <p:cNvSpPr>
            <a:spLocks noChangeShapeType="1"/>
          </p:cNvSpPr>
          <p:nvPr/>
        </p:nvSpPr>
        <p:spPr bwMode="auto">
          <a:xfrm>
            <a:off x="7239000" y="25908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94311" name="Text Box 7"/>
          <p:cNvSpPr txBox="1">
            <a:spLocks noChangeArrowheads="1"/>
          </p:cNvSpPr>
          <p:nvPr/>
        </p:nvSpPr>
        <p:spPr bwMode="auto">
          <a:xfrm>
            <a:off x="7924800" y="20574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d=0</a:t>
            </a:r>
          </a:p>
        </p:txBody>
      </p:sp>
      <p:sp>
        <p:nvSpPr>
          <p:cNvPr id="994312" name="Text Box 8"/>
          <p:cNvSpPr txBox="1">
            <a:spLocks noChangeArrowheads="1"/>
          </p:cNvSpPr>
          <p:nvPr/>
        </p:nvSpPr>
        <p:spPr bwMode="auto">
          <a:xfrm>
            <a:off x="7494588" y="2422525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a</a:t>
            </a:r>
          </a:p>
        </p:txBody>
      </p:sp>
      <p:sp>
        <p:nvSpPr>
          <p:cNvPr id="994313" name="Text Box 9"/>
          <p:cNvSpPr txBox="1">
            <a:spLocks noChangeArrowheads="1"/>
          </p:cNvSpPr>
          <p:nvPr/>
        </p:nvSpPr>
        <p:spPr bwMode="auto">
          <a:xfrm>
            <a:off x="7502525" y="37179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b</a:t>
            </a:r>
          </a:p>
        </p:txBody>
      </p:sp>
      <p:sp>
        <p:nvSpPr>
          <p:cNvPr id="994314" name="Text Box 10"/>
          <p:cNvSpPr txBox="1">
            <a:spLocks noChangeArrowheads="1"/>
          </p:cNvSpPr>
          <p:nvPr/>
        </p:nvSpPr>
        <p:spPr bwMode="auto">
          <a:xfrm>
            <a:off x="7486650" y="320675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g</a:t>
            </a:r>
          </a:p>
        </p:txBody>
      </p:sp>
      <p:sp>
        <p:nvSpPr>
          <p:cNvPr id="994315" name="Text Box 11"/>
          <p:cNvSpPr txBox="1">
            <a:spLocks noChangeArrowheads="1"/>
          </p:cNvSpPr>
          <p:nvPr/>
        </p:nvSpPr>
        <p:spPr bwMode="auto">
          <a:xfrm>
            <a:off x="7496175" y="283527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d</a:t>
            </a:r>
          </a:p>
        </p:txBody>
      </p:sp>
      <p:sp>
        <p:nvSpPr>
          <p:cNvPr id="994316" name="Line 12"/>
          <p:cNvSpPr>
            <a:spLocks noChangeShapeType="1"/>
          </p:cNvSpPr>
          <p:nvPr/>
        </p:nvSpPr>
        <p:spPr bwMode="auto">
          <a:xfrm>
            <a:off x="7239000" y="42672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94317" name="Text Box 13"/>
          <p:cNvSpPr txBox="1">
            <a:spLocks noChangeArrowheads="1"/>
          </p:cNvSpPr>
          <p:nvPr/>
        </p:nvSpPr>
        <p:spPr bwMode="auto">
          <a:xfrm>
            <a:off x="7924800" y="2498725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d=1</a:t>
            </a:r>
          </a:p>
        </p:txBody>
      </p:sp>
      <p:sp>
        <p:nvSpPr>
          <p:cNvPr id="994318" name="Oval 14"/>
          <p:cNvSpPr>
            <a:spLocks noChangeArrowheads="1"/>
          </p:cNvSpPr>
          <p:nvPr/>
        </p:nvSpPr>
        <p:spPr bwMode="auto">
          <a:xfrm>
            <a:off x="2133600" y="3810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4319" name="Oval 15"/>
          <p:cNvSpPr>
            <a:spLocks noChangeArrowheads="1"/>
          </p:cNvSpPr>
          <p:nvPr/>
        </p:nvSpPr>
        <p:spPr bwMode="auto">
          <a:xfrm>
            <a:off x="3276600" y="4800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4320" name="Oval 16"/>
          <p:cNvSpPr>
            <a:spLocks noChangeArrowheads="1"/>
          </p:cNvSpPr>
          <p:nvPr/>
        </p:nvSpPr>
        <p:spPr bwMode="auto">
          <a:xfrm>
            <a:off x="685800" y="3581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4321" name="Oval 17"/>
          <p:cNvSpPr>
            <a:spLocks noChangeArrowheads="1"/>
          </p:cNvSpPr>
          <p:nvPr/>
        </p:nvSpPr>
        <p:spPr bwMode="auto">
          <a:xfrm>
            <a:off x="5867400" y="563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4322" name="Oval 18"/>
          <p:cNvSpPr>
            <a:spLocks noChangeArrowheads="1"/>
          </p:cNvSpPr>
          <p:nvPr/>
        </p:nvSpPr>
        <p:spPr bwMode="auto">
          <a:xfrm>
            <a:off x="6172200" y="2743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4323" name="Oval 19"/>
          <p:cNvSpPr>
            <a:spLocks noChangeArrowheads="1"/>
          </p:cNvSpPr>
          <p:nvPr/>
        </p:nvSpPr>
        <p:spPr bwMode="auto">
          <a:xfrm>
            <a:off x="1143000" y="5257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4324" name="Oval 20"/>
          <p:cNvSpPr>
            <a:spLocks noChangeArrowheads="1"/>
          </p:cNvSpPr>
          <p:nvPr/>
        </p:nvSpPr>
        <p:spPr bwMode="auto">
          <a:xfrm>
            <a:off x="6324600" y="4343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4325" name="Oval 21"/>
          <p:cNvSpPr>
            <a:spLocks noChangeArrowheads="1"/>
          </p:cNvSpPr>
          <p:nvPr/>
        </p:nvSpPr>
        <p:spPr bwMode="auto">
          <a:xfrm>
            <a:off x="2514600" y="6172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4326" name="Oval 22"/>
          <p:cNvSpPr>
            <a:spLocks noChangeArrowheads="1"/>
          </p:cNvSpPr>
          <p:nvPr/>
        </p:nvSpPr>
        <p:spPr bwMode="auto">
          <a:xfrm>
            <a:off x="4572000" y="6324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4327" name="Text Box 23"/>
          <p:cNvSpPr txBox="1">
            <a:spLocks noChangeArrowheads="1"/>
          </p:cNvSpPr>
          <p:nvPr/>
        </p:nvSpPr>
        <p:spPr bwMode="auto">
          <a:xfrm>
            <a:off x="3505200" y="914400"/>
            <a:ext cx="331788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s</a:t>
            </a:r>
          </a:p>
        </p:txBody>
      </p:sp>
      <p:sp>
        <p:nvSpPr>
          <p:cNvPr id="994328" name="Text Box 24"/>
          <p:cNvSpPr txBox="1">
            <a:spLocks noChangeArrowheads="1"/>
          </p:cNvSpPr>
          <p:nvPr/>
        </p:nvSpPr>
        <p:spPr bwMode="auto">
          <a:xfrm>
            <a:off x="1246188" y="1828800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a</a:t>
            </a:r>
          </a:p>
        </p:txBody>
      </p:sp>
      <p:sp>
        <p:nvSpPr>
          <p:cNvPr id="994329" name="Text Box 25"/>
          <p:cNvSpPr txBox="1">
            <a:spLocks noChangeArrowheads="1"/>
          </p:cNvSpPr>
          <p:nvPr/>
        </p:nvSpPr>
        <p:spPr bwMode="auto">
          <a:xfrm>
            <a:off x="407988" y="3336925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c</a:t>
            </a:r>
          </a:p>
        </p:txBody>
      </p:sp>
      <p:sp>
        <p:nvSpPr>
          <p:cNvPr id="994330" name="Text Box 26"/>
          <p:cNvSpPr txBox="1">
            <a:spLocks noChangeArrowheads="1"/>
          </p:cNvSpPr>
          <p:nvPr/>
        </p:nvSpPr>
        <p:spPr bwMode="auto">
          <a:xfrm>
            <a:off x="838200" y="50895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h</a:t>
            </a:r>
          </a:p>
        </p:txBody>
      </p:sp>
      <p:sp>
        <p:nvSpPr>
          <p:cNvPr id="994331" name="Text Box 27"/>
          <p:cNvSpPr txBox="1">
            <a:spLocks noChangeArrowheads="1"/>
          </p:cNvSpPr>
          <p:nvPr/>
        </p:nvSpPr>
        <p:spPr bwMode="auto">
          <a:xfrm>
            <a:off x="2209800" y="6096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k</a:t>
            </a:r>
          </a:p>
        </p:txBody>
      </p:sp>
      <p:sp>
        <p:nvSpPr>
          <p:cNvPr id="994332" name="Text Box 28"/>
          <p:cNvSpPr txBox="1">
            <a:spLocks noChangeArrowheads="1"/>
          </p:cNvSpPr>
          <p:nvPr/>
        </p:nvSpPr>
        <p:spPr bwMode="auto">
          <a:xfrm>
            <a:off x="2355850" y="3565525"/>
            <a:ext cx="3111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f</a:t>
            </a:r>
          </a:p>
        </p:txBody>
      </p:sp>
      <p:sp>
        <p:nvSpPr>
          <p:cNvPr id="994333" name="Text Box 29"/>
          <p:cNvSpPr txBox="1">
            <a:spLocks noChangeArrowheads="1"/>
          </p:cNvSpPr>
          <p:nvPr/>
        </p:nvSpPr>
        <p:spPr bwMode="auto">
          <a:xfrm>
            <a:off x="3429000" y="45561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i</a:t>
            </a:r>
          </a:p>
        </p:txBody>
      </p:sp>
      <p:sp>
        <p:nvSpPr>
          <p:cNvPr id="994334" name="Text Box 30"/>
          <p:cNvSpPr txBox="1">
            <a:spLocks noChangeArrowheads="1"/>
          </p:cNvSpPr>
          <p:nvPr/>
        </p:nvSpPr>
        <p:spPr bwMode="auto">
          <a:xfrm>
            <a:off x="4648200" y="63087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l</a:t>
            </a:r>
          </a:p>
        </p:txBody>
      </p:sp>
      <p:sp>
        <p:nvSpPr>
          <p:cNvPr id="994335" name="Text Box 31"/>
          <p:cNvSpPr txBox="1">
            <a:spLocks noChangeArrowheads="1"/>
          </p:cNvSpPr>
          <p:nvPr/>
        </p:nvSpPr>
        <p:spPr bwMode="auto">
          <a:xfrm>
            <a:off x="5995988" y="5470525"/>
            <a:ext cx="481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m</a:t>
            </a:r>
          </a:p>
        </p:txBody>
      </p:sp>
      <p:sp>
        <p:nvSpPr>
          <p:cNvPr id="994336" name="Text Box 32"/>
          <p:cNvSpPr txBox="1">
            <a:spLocks noChangeArrowheads="1"/>
          </p:cNvSpPr>
          <p:nvPr/>
        </p:nvSpPr>
        <p:spPr bwMode="auto">
          <a:xfrm>
            <a:off x="6427788" y="4051300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j</a:t>
            </a:r>
          </a:p>
        </p:txBody>
      </p:sp>
      <p:sp>
        <p:nvSpPr>
          <p:cNvPr id="994337" name="Text Box 33"/>
          <p:cNvSpPr txBox="1">
            <a:spLocks noChangeArrowheads="1"/>
          </p:cNvSpPr>
          <p:nvPr/>
        </p:nvSpPr>
        <p:spPr bwMode="auto">
          <a:xfrm>
            <a:off x="6248400" y="2476500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e</a:t>
            </a:r>
          </a:p>
        </p:txBody>
      </p:sp>
      <p:sp>
        <p:nvSpPr>
          <p:cNvPr id="994338" name="Text Box 34"/>
          <p:cNvSpPr txBox="1">
            <a:spLocks noChangeArrowheads="1"/>
          </p:cNvSpPr>
          <p:nvPr/>
        </p:nvSpPr>
        <p:spPr bwMode="auto">
          <a:xfrm>
            <a:off x="5486400" y="15462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b</a:t>
            </a:r>
          </a:p>
        </p:txBody>
      </p:sp>
      <p:sp>
        <p:nvSpPr>
          <p:cNvPr id="994339" name="Text Box 35"/>
          <p:cNvSpPr txBox="1">
            <a:spLocks noChangeArrowheads="1"/>
          </p:cNvSpPr>
          <p:nvPr/>
        </p:nvSpPr>
        <p:spPr bwMode="auto">
          <a:xfrm>
            <a:off x="4959350" y="3048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g</a:t>
            </a:r>
          </a:p>
        </p:txBody>
      </p:sp>
      <p:sp>
        <p:nvSpPr>
          <p:cNvPr id="994340" name="Text Box 36"/>
          <p:cNvSpPr txBox="1">
            <a:spLocks noChangeArrowheads="1"/>
          </p:cNvSpPr>
          <p:nvPr/>
        </p:nvSpPr>
        <p:spPr bwMode="auto">
          <a:xfrm>
            <a:off x="3435350" y="25908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d</a:t>
            </a:r>
          </a:p>
        </p:txBody>
      </p:sp>
      <p:sp>
        <p:nvSpPr>
          <p:cNvPr id="994341" name="Line 37"/>
          <p:cNvSpPr>
            <a:spLocks noChangeShapeType="1"/>
          </p:cNvSpPr>
          <p:nvPr/>
        </p:nvSpPr>
        <p:spPr bwMode="auto">
          <a:xfrm flipH="1">
            <a:off x="1676400" y="1447800"/>
            <a:ext cx="1981200" cy="762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42" name="Line 38"/>
          <p:cNvSpPr>
            <a:spLocks noChangeShapeType="1"/>
          </p:cNvSpPr>
          <p:nvPr/>
        </p:nvSpPr>
        <p:spPr bwMode="auto">
          <a:xfrm flipH="1">
            <a:off x="3427413" y="1443038"/>
            <a:ext cx="228600" cy="1600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43" name="Line 39"/>
          <p:cNvSpPr>
            <a:spLocks noChangeShapeType="1"/>
          </p:cNvSpPr>
          <p:nvPr/>
        </p:nvSpPr>
        <p:spPr bwMode="auto">
          <a:xfrm>
            <a:off x="3657600" y="1447800"/>
            <a:ext cx="1143000" cy="1981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44" name="Line 40"/>
          <p:cNvSpPr>
            <a:spLocks noChangeShapeType="1"/>
          </p:cNvSpPr>
          <p:nvPr/>
        </p:nvSpPr>
        <p:spPr bwMode="auto">
          <a:xfrm>
            <a:off x="3657600" y="1447800"/>
            <a:ext cx="1752600" cy="457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45" name="Line 41"/>
          <p:cNvSpPr>
            <a:spLocks noChangeShapeType="1"/>
          </p:cNvSpPr>
          <p:nvPr/>
        </p:nvSpPr>
        <p:spPr bwMode="auto">
          <a:xfrm flipH="1">
            <a:off x="4876800" y="1905000"/>
            <a:ext cx="609600" cy="1524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46" name="Line 42"/>
          <p:cNvSpPr>
            <a:spLocks noChangeShapeType="1"/>
          </p:cNvSpPr>
          <p:nvPr/>
        </p:nvSpPr>
        <p:spPr bwMode="auto">
          <a:xfrm flipV="1">
            <a:off x="3352800" y="3581400"/>
            <a:ext cx="1447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47" name="Line 43"/>
          <p:cNvSpPr>
            <a:spLocks noChangeShapeType="1"/>
          </p:cNvSpPr>
          <p:nvPr/>
        </p:nvSpPr>
        <p:spPr bwMode="auto">
          <a:xfrm flipV="1">
            <a:off x="3429000" y="2819400"/>
            <a:ext cx="2743200" cy="304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48" name="Line 44"/>
          <p:cNvSpPr>
            <a:spLocks noChangeShapeType="1"/>
          </p:cNvSpPr>
          <p:nvPr/>
        </p:nvSpPr>
        <p:spPr bwMode="auto">
          <a:xfrm>
            <a:off x="5562600" y="1905000"/>
            <a:ext cx="6858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49" name="Line 45"/>
          <p:cNvSpPr>
            <a:spLocks noChangeShapeType="1"/>
          </p:cNvSpPr>
          <p:nvPr/>
        </p:nvSpPr>
        <p:spPr bwMode="auto">
          <a:xfrm>
            <a:off x="4876800" y="3581400"/>
            <a:ext cx="14478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50" name="Line 46"/>
          <p:cNvSpPr>
            <a:spLocks noChangeShapeType="1"/>
          </p:cNvSpPr>
          <p:nvPr/>
        </p:nvSpPr>
        <p:spPr bwMode="auto">
          <a:xfrm>
            <a:off x="6248400" y="2819400"/>
            <a:ext cx="1524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51" name="Line 47"/>
          <p:cNvSpPr>
            <a:spLocks noChangeShapeType="1"/>
          </p:cNvSpPr>
          <p:nvPr/>
        </p:nvSpPr>
        <p:spPr bwMode="auto">
          <a:xfrm>
            <a:off x="3429000" y="3200400"/>
            <a:ext cx="2438400" cy="2438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52" name="Line 48"/>
          <p:cNvSpPr>
            <a:spLocks noChangeShapeType="1"/>
          </p:cNvSpPr>
          <p:nvPr/>
        </p:nvSpPr>
        <p:spPr bwMode="auto">
          <a:xfrm flipH="1">
            <a:off x="2286000" y="3124200"/>
            <a:ext cx="11430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53" name="Line 49"/>
          <p:cNvSpPr>
            <a:spLocks noChangeShapeType="1"/>
          </p:cNvSpPr>
          <p:nvPr/>
        </p:nvSpPr>
        <p:spPr bwMode="auto">
          <a:xfrm>
            <a:off x="1600200" y="2286000"/>
            <a:ext cx="609600" cy="1524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54" name="Line 50"/>
          <p:cNvSpPr>
            <a:spLocks noChangeShapeType="1"/>
          </p:cNvSpPr>
          <p:nvPr/>
        </p:nvSpPr>
        <p:spPr bwMode="auto">
          <a:xfrm flipH="1">
            <a:off x="838200" y="2286000"/>
            <a:ext cx="7620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55" name="Line 51"/>
          <p:cNvSpPr>
            <a:spLocks noChangeShapeType="1"/>
          </p:cNvSpPr>
          <p:nvPr/>
        </p:nvSpPr>
        <p:spPr bwMode="auto">
          <a:xfrm>
            <a:off x="762000" y="3657600"/>
            <a:ext cx="2438400" cy="1143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56" name="Line 52"/>
          <p:cNvSpPr>
            <a:spLocks noChangeShapeType="1"/>
          </p:cNvSpPr>
          <p:nvPr/>
        </p:nvSpPr>
        <p:spPr bwMode="auto">
          <a:xfrm flipH="1">
            <a:off x="2667000" y="4876800"/>
            <a:ext cx="685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57" name="Line 53"/>
          <p:cNvSpPr>
            <a:spLocks noChangeShapeType="1"/>
          </p:cNvSpPr>
          <p:nvPr/>
        </p:nvSpPr>
        <p:spPr bwMode="auto">
          <a:xfrm>
            <a:off x="3352800" y="4876800"/>
            <a:ext cx="12192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58" name="Line 54"/>
          <p:cNvSpPr>
            <a:spLocks noChangeShapeType="1"/>
          </p:cNvSpPr>
          <p:nvPr/>
        </p:nvSpPr>
        <p:spPr bwMode="auto">
          <a:xfrm flipH="1">
            <a:off x="1371600" y="4876800"/>
            <a:ext cx="1981200" cy="381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59" name="Line 55"/>
          <p:cNvSpPr>
            <a:spLocks noChangeShapeType="1"/>
          </p:cNvSpPr>
          <p:nvPr/>
        </p:nvSpPr>
        <p:spPr bwMode="auto">
          <a:xfrm flipH="1">
            <a:off x="4724400" y="5715000"/>
            <a:ext cx="12192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60" name="Line 56"/>
          <p:cNvSpPr>
            <a:spLocks noChangeShapeType="1"/>
          </p:cNvSpPr>
          <p:nvPr/>
        </p:nvSpPr>
        <p:spPr bwMode="auto">
          <a:xfrm flipV="1">
            <a:off x="6019800" y="44958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61" name="Line 57"/>
          <p:cNvSpPr>
            <a:spLocks noChangeShapeType="1"/>
          </p:cNvSpPr>
          <p:nvPr/>
        </p:nvSpPr>
        <p:spPr bwMode="auto">
          <a:xfrm flipH="1" flipV="1">
            <a:off x="4876800" y="3657600"/>
            <a:ext cx="15240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62" name="Line 58"/>
          <p:cNvSpPr>
            <a:spLocks noChangeShapeType="1"/>
          </p:cNvSpPr>
          <p:nvPr/>
        </p:nvSpPr>
        <p:spPr bwMode="auto">
          <a:xfrm flipH="1" flipV="1">
            <a:off x="2286000" y="3962400"/>
            <a:ext cx="10668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63" name="Line 59"/>
          <p:cNvSpPr>
            <a:spLocks noChangeShapeType="1"/>
          </p:cNvSpPr>
          <p:nvPr/>
        </p:nvSpPr>
        <p:spPr bwMode="auto">
          <a:xfrm flipH="1">
            <a:off x="5943600" y="44196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64" name="Line 60"/>
          <p:cNvSpPr>
            <a:spLocks noChangeShapeType="1"/>
          </p:cNvSpPr>
          <p:nvPr/>
        </p:nvSpPr>
        <p:spPr bwMode="auto">
          <a:xfrm flipV="1">
            <a:off x="4648200" y="3733800"/>
            <a:ext cx="152400" cy="2667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65" name="Line 61"/>
          <p:cNvSpPr>
            <a:spLocks noChangeShapeType="1"/>
          </p:cNvSpPr>
          <p:nvPr/>
        </p:nvSpPr>
        <p:spPr bwMode="auto">
          <a:xfrm flipH="1" flipV="1">
            <a:off x="2743200" y="6324600"/>
            <a:ext cx="1905000" cy="76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66" name="Line 62"/>
          <p:cNvSpPr>
            <a:spLocks noChangeShapeType="1"/>
          </p:cNvSpPr>
          <p:nvPr/>
        </p:nvSpPr>
        <p:spPr bwMode="auto">
          <a:xfrm flipV="1">
            <a:off x="2209800" y="1600200"/>
            <a:ext cx="1295400" cy="2286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67" name="Line 63"/>
          <p:cNvSpPr>
            <a:spLocks noChangeShapeType="1"/>
          </p:cNvSpPr>
          <p:nvPr/>
        </p:nvSpPr>
        <p:spPr bwMode="auto">
          <a:xfrm>
            <a:off x="1219200" y="5334000"/>
            <a:ext cx="12954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68" name="Line 64"/>
          <p:cNvSpPr>
            <a:spLocks noChangeShapeType="1"/>
          </p:cNvSpPr>
          <p:nvPr/>
        </p:nvSpPr>
        <p:spPr bwMode="auto">
          <a:xfrm>
            <a:off x="762000" y="3657600"/>
            <a:ext cx="381000" cy="1600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69" name="Line 65"/>
          <p:cNvSpPr>
            <a:spLocks noChangeShapeType="1"/>
          </p:cNvSpPr>
          <p:nvPr/>
        </p:nvSpPr>
        <p:spPr bwMode="auto">
          <a:xfrm>
            <a:off x="762000" y="3657600"/>
            <a:ext cx="137160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70" name="Oval 66"/>
          <p:cNvSpPr>
            <a:spLocks noChangeArrowheads="1"/>
          </p:cNvSpPr>
          <p:nvPr/>
        </p:nvSpPr>
        <p:spPr bwMode="auto">
          <a:xfrm>
            <a:off x="3581400" y="1371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4371" name="Line 67"/>
          <p:cNvSpPr>
            <a:spLocks noChangeShapeType="1"/>
          </p:cNvSpPr>
          <p:nvPr/>
        </p:nvSpPr>
        <p:spPr bwMode="auto">
          <a:xfrm>
            <a:off x="3657600" y="1447800"/>
            <a:ext cx="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72" name="Oval 68"/>
          <p:cNvSpPr>
            <a:spLocks noChangeArrowheads="1"/>
          </p:cNvSpPr>
          <p:nvPr/>
        </p:nvSpPr>
        <p:spPr bwMode="auto">
          <a:xfrm>
            <a:off x="5410200" y="182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4373" name="Oval 69"/>
          <p:cNvSpPr>
            <a:spLocks noChangeArrowheads="1"/>
          </p:cNvSpPr>
          <p:nvPr/>
        </p:nvSpPr>
        <p:spPr bwMode="auto">
          <a:xfrm>
            <a:off x="3352800" y="3048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4374" name="Oval 70"/>
          <p:cNvSpPr>
            <a:spLocks noChangeArrowheads="1"/>
          </p:cNvSpPr>
          <p:nvPr/>
        </p:nvSpPr>
        <p:spPr bwMode="auto">
          <a:xfrm>
            <a:off x="1524000" y="2209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4375" name="Oval 71"/>
          <p:cNvSpPr>
            <a:spLocks noChangeArrowheads="1"/>
          </p:cNvSpPr>
          <p:nvPr/>
        </p:nvSpPr>
        <p:spPr bwMode="auto">
          <a:xfrm>
            <a:off x="4800600" y="3429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4376" name="Freeform 72"/>
          <p:cNvSpPr>
            <a:spLocks/>
          </p:cNvSpPr>
          <p:nvPr/>
        </p:nvSpPr>
        <p:spPr bwMode="auto">
          <a:xfrm>
            <a:off x="2209800" y="1219200"/>
            <a:ext cx="2895600" cy="8763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960" y="528"/>
              </a:cxn>
              <a:cxn ang="0">
                <a:pos x="1824" y="0"/>
              </a:cxn>
            </a:cxnLst>
            <a:rect l="0" t="0" r="r" b="b"/>
            <a:pathLst>
              <a:path w="1824" h="552">
                <a:moveTo>
                  <a:pt x="0" y="144"/>
                </a:moveTo>
                <a:cubicBezTo>
                  <a:pt x="328" y="348"/>
                  <a:pt x="656" y="552"/>
                  <a:pt x="960" y="528"/>
                </a:cubicBezTo>
                <a:cubicBezTo>
                  <a:pt x="1264" y="504"/>
                  <a:pt x="1544" y="252"/>
                  <a:pt x="1824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77" name="Freeform 73"/>
          <p:cNvSpPr>
            <a:spLocks/>
          </p:cNvSpPr>
          <p:nvPr/>
        </p:nvSpPr>
        <p:spPr bwMode="auto">
          <a:xfrm>
            <a:off x="762000" y="1943100"/>
            <a:ext cx="5448300" cy="2179638"/>
          </a:xfrm>
          <a:custGeom>
            <a:avLst/>
            <a:gdLst/>
            <a:ahLst/>
            <a:cxnLst>
              <a:cxn ang="0">
                <a:pos x="0" y="272"/>
              </a:cxn>
              <a:cxn ang="0">
                <a:pos x="2688" y="1328"/>
              </a:cxn>
              <a:cxn ang="0">
                <a:pos x="3432" y="0"/>
              </a:cxn>
            </a:cxnLst>
            <a:rect l="0" t="0" r="r" b="b"/>
            <a:pathLst>
              <a:path w="3432" h="1373">
                <a:moveTo>
                  <a:pt x="0" y="272"/>
                </a:moveTo>
                <a:cubicBezTo>
                  <a:pt x="448" y="448"/>
                  <a:pt x="2116" y="1373"/>
                  <a:pt x="2688" y="1328"/>
                </a:cubicBezTo>
                <a:cubicBezTo>
                  <a:pt x="3260" y="1283"/>
                  <a:pt x="3308" y="221"/>
                  <a:pt x="3432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4378" name="Text Box 74"/>
          <p:cNvSpPr txBox="1">
            <a:spLocks noChangeArrowheads="1"/>
          </p:cNvSpPr>
          <p:nvPr/>
        </p:nvSpPr>
        <p:spPr bwMode="auto">
          <a:xfrm>
            <a:off x="4022725" y="804863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d=0</a:t>
            </a:r>
          </a:p>
        </p:txBody>
      </p:sp>
      <p:sp>
        <p:nvSpPr>
          <p:cNvPr id="994379" name="Text Box 75"/>
          <p:cNvSpPr txBox="1">
            <a:spLocks noChangeArrowheads="1"/>
          </p:cNvSpPr>
          <p:nvPr/>
        </p:nvSpPr>
        <p:spPr bwMode="auto">
          <a:xfrm>
            <a:off x="5486400" y="11430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4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4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94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94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4316" grpId="0" animBg="1"/>
      <p:bldP spid="99437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BFS Algorithm</a:t>
            </a:r>
          </a:p>
          <a:p>
            <a:r>
              <a:rPr lang="en-US" dirty="0" smtClean="0"/>
              <a:t>BFS Application: Shortest</a:t>
            </a:r>
            <a:r>
              <a:rPr lang="en-US" dirty="0"/>
              <a:t> </a:t>
            </a:r>
            <a:r>
              <a:rPr lang="en-US" dirty="0" smtClean="0"/>
              <a:t>Path on an </a:t>
            </a:r>
            <a:r>
              <a:rPr lang="en-US" dirty="0" err="1" smtClean="0"/>
              <a:t>unweighted</a:t>
            </a:r>
            <a:r>
              <a:rPr lang="en-US" dirty="0" smtClean="0"/>
              <a:t> graph</a:t>
            </a:r>
          </a:p>
          <a:p>
            <a:r>
              <a:rPr lang="en-US" dirty="0" smtClean="0"/>
              <a:t>Unweighted Shortest Path:  Proof of Correctness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8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228600"/>
            <a:ext cx="7772400" cy="1143000"/>
          </a:xfrm>
          <a:noFill/>
        </p:spPr>
        <p:txBody>
          <a:bodyPr/>
          <a:lstStyle/>
          <a:p>
            <a:r>
              <a:rPr lang="en-US"/>
              <a:t>BFS</a:t>
            </a:r>
          </a:p>
        </p:txBody>
      </p:sp>
      <p:sp>
        <p:nvSpPr>
          <p:cNvPr id="995331" name="Oval 3"/>
          <p:cNvSpPr>
            <a:spLocks noChangeArrowheads="1"/>
          </p:cNvSpPr>
          <p:nvPr/>
        </p:nvSpPr>
        <p:spPr bwMode="auto">
          <a:xfrm>
            <a:off x="2133600" y="3810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5332" name="Oval 4"/>
          <p:cNvSpPr>
            <a:spLocks noChangeArrowheads="1"/>
          </p:cNvSpPr>
          <p:nvPr/>
        </p:nvSpPr>
        <p:spPr bwMode="auto">
          <a:xfrm>
            <a:off x="3276600" y="4800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5333" name="Oval 5"/>
          <p:cNvSpPr>
            <a:spLocks noChangeArrowheads="1"/>
          </p:cNvSpPr>
          <p:nvPr/>
        </p:nvSpPr>
        <p:spPr bwMode="auto">
          <a:xfrm>
            <a:off x="685800" y="3581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5334" name="Oval 6"/>
          <p:cNvSpPr>
            <a:spLocks noChangeArrowheads="1"/>
          </p:cNvSpPr>
          <p:nvPr/>
        </p:nvSpPr>
        <p:spPr bwMode="auto">
          <a:xfrm>
            <a:off x="5867400" y="563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5335" name="Oval 7"/>
          <p:cNvSpPr>
            <a:spLocks noChangeArrowheads="1"/>
          </p:cNvSpPr>
          <p:nvPr/>
        </p:nvSpPr>
        <p:spPr bwMode="auto">
          <a:xfrm>
            <a:off x="6172200" y="2743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5336" name="Oval 8"/>
          <p:cNvSpPr>
            <a:spLocks noChangeArrowheads="1"/>
          </p:cNvSpPr>
          <p:nvPr/>
        </p:nvSpPr>
        <p:spPr bwMode="auto">
          <a:xfrm>
            <a:off x="1143000" y="5257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5337" name="Oval 9"/>
          <p:cNvSpPr>
            <a:spLocks noChangeArrowheads="1"/>
          </p:cNvSpPr>
          <p:nvPr/>
        </p:nvSpPr>
        <p:spPr bwMode="auto">
          <a:xfrm>
            <a:off x="6324600" y="4343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5338" name="Oval 10"/>
          <p:cNvSpPr>
            <a:spLocks noChangeArrowheads="1"/>
          </p:cNvSpPr>
          <p:nvPr/>
        </p:nvSpPr>
        <p:spPr bwMode="auto">
          <a:xfrm>
            <a:off x="2514600" y="6172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5339" name="Oval 11"/>
          <p:cNvSpPr>
            <a:spLocks noChangeArrowheads="1"/>
          </p:cNvSpPr>
          <p:nvPr/>
        </p:nvSpPr>
        <p:spPr bwMode="auto">
          <a:xfrm>
            <a:off x="4572000" y="6324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5340" name="Text Box 12"/>
          <p:cNvSpPr txBox="1">
            <a:spLocks noChangeArrowheads="1"/>
          </p:cNvSpPr>
          <p:nvPr/>
        </p:nvSpPr>
        <p:spPr bwMode="auto">
          <a:xfrm>
            <a:off x="3505200" y="914400"/>
            <a:ext cx="331788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s</a:t>
            </a:r>
          </a:p>
        </p:txBody>
      </p:sp>
      <p:sp>
        <p:nvSpPr>
          <p:cNvPr id="995341" name="Text Box 13"/>
          <p:cNvSpPr txBox="1">
            <a:spLocks noChangeArrowheads="1"/>
          </p:cNvSpPr>
          <p:nvPr/>
        </p:nvSpPr>
        <p:spPr bwMode="auto">
          <a:xfrm>
            <a:off x="1246188" y="1828800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a</a:t>
            </a:r>
          </a:p>
        </p:txBody>
      </p:sp>
      <p:sp>
        <p:nvSpPr>
          <p:cNvPr id="995342" name="Text Box 14"/>
          <p:cNvSpPr txBox="1">
            <a:spLocks noChangeArrowheads="1"/>
          </p:cNvSpPr>
          <p:nvPr/>
        </p:nvSpPr>
        <p:spPr bwMode="auto">
          <a:xfrm>
            <a:off x="407988" y="3336925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c</a:t>
            </a:r>
          </a:p>
        </p:txBody>
      </p:sp>
      <p:sp>
        <p:nvSpPr>
          <p:cNvPr id="995343" name="Text Box 15"/>
          <p:cNvSpPr txBox="1">
            <a:spLocks noChangeArrowheads="1"/>
          </p:cNvSpPr>
          <p:nvPr/>
        </p:nvSpPr>
        <p:spPr bwMode="auto">
          <a:xfrm>
            <a:off x="838200" y="50895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h</a:t>
            </a:r>
          </a:p>
        </p:txBody>
      </p:sp>
      <p:sp>
        <p:nvSpPr>
          <p:cNvPr id="995344" name="Text Box 16"/>
          <p:cNvSpPr txBox="1">
            <a:spLocks noChangeArrowheads="1"/>
          </p:cNvSpPr>
          <p:nvPr/>
        </p:nvSpPr>
        <p:spPr bwMode="auto">
          <a:xfrm>
            <a:off x="2209800" y="6096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k</a:t>
            </a:r>
          </a:p>
        </p:txBody>
      </p:sp>
      <p:sp>
        <p:nvSpPr>
          <p:cNvPr id="995345" name="Text Box 17"/>
          <p:cNvSpPr txBox="1">
            <a:spLocks noChangeArrowheads="1"/>
          </p:cNvSpPr>
          <p:nvPr/>
        </p:nvSpPr>
        <p:spPr bwMode="auto">
          <a:xfrm>
            <a:off x="2355850" y="3565525"/>
            <a:ext cx="3111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f</a:t>
            </a:r>
          </a:p>
        </p:txBody>
      </p:sp>
      <p:sp>
        <p:nvSpPr>
          <p:cNvPr id="995346" name="Text Box 18"/>
          <p:cNvSpPr txBox="1">
            <a:spLocks noChangeArrowheads="1"/>
          </p:cNvSpPr>
          <p:nvPr/>
        </p:nvSpPr>
        <p:spPr bwMode="auto">
          <a:xfrm>
            <a:off x="3429000" y="45561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i</a:t>
            </a:r>
          </a:p>
        </p:txBody>
      </p:sp>
      <p:sp>
        <p:nvSpPr>
          <p:cNvPr id="995347" name="Text Box 19"/>
          <p:cNvSpPr txBox="1">
            <a:spLocks noChangeArrowheads="1"/>
          </p:cNvSpPr>
          <p:nvPr/>
        </p:nvSpPr>
        <p:spPr bwMode="auto">
          <a:xfrm>
            <a:off x="4648200" y="63087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l</a:t>
            </a:r>
          </a:p>
        </p:txBody>
      </p:sp>
      <p:sp>
        <p:nvSpPr>
          <p:cNvPr id="995348" name="Text Box 20"/>
          <p:cNvSpPr txBox="1">
            <a:spLocks noChangeArrowheads="1"/>
          </p:cNvSpPr>
          <p:nvPr/>
        </p:nvSpPr>
        <p:spPr bwMode="auto">
          <a:xfrm>
            <a:off x="5995988" y="5470525"/>
            <a:ext cx="481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m</a:t>
            </a:r>
          </a:p>
        </p:txBody>
      </p:sp>
      <p:sp>
        <p:nvSpPr>
          <p:cNvPr id="995349" name="Text Box 21"/>
          <p:cNvSpPr txBox="1">
            <a:spLocks noChangeArrowheads="1"/>
          </p:cNvSpPr>
          <p:nvPr/>
        </p:nvSpPr>
        <p:spPr bwMode="auto">
          <a:xfrm>
            <a:off x="6427788" y="4051300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j</a:t>
            </a:r>
          </a:p>
        </p:txBody>
      </p:sp>
      <p:sp>
        <p:nvSpPr>
          <p:cNvPr id="995350" name="Text Box 22"/>
          <p:cNvSpPr txBox="1">
            <a:spLocks noChangeArrowheads="1"/>
          </p:cNvSpPr>
          <p:nvPr/>
        </p:nvSpPr>
        <p:spPr bwMode="auto">
          <a:xfrm>
            <a:off x="6248400" y="2476500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e</a:t>
            </a:r>
          </a:p>
        </p:txBody>
      </p:sp>
      <p:sp>
        <p:nvSpPr>
          <p:cNvPr id="995351" name="Text Box 23"/>
          <p:cNvSpPr txBox="1">
            <a:spLocks noChangeArrowheads="1"/>
          </p:cNvSpPr>
          <p:nvPr/>
        </p:nvSpPr>
        <p:spPr bwMode="auto">
          <a:xfrm>
            <a:off x="5486400" y="15462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b</a:t>
            </a:r>
          </a:p>
        </p:txBody>
      </p:sp>
      <p:sp>
        <p:nvSpPr>
          <p:cNvPr id="995352" name="Text Box 24"/>
          <p:cNvSpPr txBox="1">
            <a:spLocks noChangeArrowheads="1"/>
          </p:cNvSpPr>
          <p:nvPr/>
        </p:nvSpPr>
        <p:spPr bwMode="auto">
          <a:xfrm>
            <a:off x="4959350" y="3048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g</a:t>
            </a:r>
          </a:p>
        </p:txBody>
      </p:sp>
      <p:sp>
        <p:nvSpPr>
          <p:cNvPr id="995353" name="Text Box 25"/>
          <p:cNvSpPr txBox="1">
            <a:spLocks noChangeArrowheads="1"/>
          </p:cNvSpPr>
          <p:nvPr/>
        </p:nvSpPr>
        <p:spPr bwMode="auto">
          <a:xfrm>
            <a:off x="3435350" y="25908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d</a:t>
            </a:r>
          </a:p>
        </p:txBody>
      </p:sp>
      <p:sp>
        <p:nvSpPr>
          <p:cNvPr id="995354" name="Line 26"/>
          <p:cNvSpPr>
            <a:spLocks noChangeShapeType="1"/>
          </p:cNvSpPr>
          <p:nvPr/>
        </p:nvSpPr>
        <p:spPr bwMode="auto">
          <a:xfrm flipH="1">
            <a:off x="1676400" y="1447800"/>
            <a:ext cx="1981200" cy="762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55" name="Line 27"/>
          <p:cNvSpPr>
            <a:spLocks noChangeShapeType="1"/>
          </p:cNvSpPr>
          <p:nvPr/>
        </p:nvSpPr>
        <p:spPr bwMode="auto">
          <a:xfrm flipH="1">
            <a:off x="3427413" y="1443038"/>
            <a:ext cx="228600" cy="1600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56" name="Line 28"/>
          <p:cNvSpPr>
            <a:spLocks noChangeShapeType="1"/>
          </p:cNvSpPr>
          <p:nvPr/>
        </p:nvSpPr>
        <p:spPr bwMode="auto">
          <a:xfrm>
            <a:off x="3657600" y="1447800"/>
            <a:ext cx="1143000" cy="1981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57" name="Line 29"/>
          <p:cNvSpPr>
            <a:spLocks noChangeShapeType="1"/>
          </p:cNvSpPr>
          <p:nvPr/>
        </p:nvSpPr>
        <p:spPr bwMode="auto">
          <a:xfrm>
            <a:off x="3657600" y="1447800"/>
            <a:ext cx="1752600" cy="457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58" name="Line 30"/>
          <p:cNvSpPr>
            <a:spLocks noChangeShapeType="1"/>
          </p:cNvSpPr>
          <p:nvPr/>
        </p:nvSpPr>
        <p:spPr bwMode="auto">
          <a:xfrm flipH="1">
            <a:off x="4876800" y="1905000"/>
            <a:ext cx="609600" cy="1524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59" name="Line 31"/>
          <p:cNvSpPr>
            <a:spLocks noChangeShapeType="1"/>
          </p:cNvSpPr>
          <p:nvPr/>
        </p:nvSpPr>
        <p:spPr bwMode="auto">
          <a:xfrm flipV="1">
            <a:off x="3352800" y="3581400"/>
            <a:ext cx="1447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60" name="Line 32"/>
          <p:cNvSpPr>
            <a:spLocks noChangeShapeType="1"/>
          </p:cNvSpPr>
          <p:nvPr/>
        </p:nvSpPr>
        <p:spPr bwMode="auto">
          <a:xfrm flipV="1">
            <a:off x="3429000" y="2819400"/>
            <a:ext cx="2743200" cy="304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61" name="Line 33"/>
          <p:cNvSpPr>
            <a:spLocks noChangeShapeType="1"/>
          </p:cNvSpPr>
          <p:nvPr/>
        </p:nvSpPr>
        <p:spPr bwMode="auto">
          <a:xfrm>
            <a:off x="5562600" y="1905000"/>
            <a:ext cx="6858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62" name="Line 34"/>
          <p:cNvSpPr>
            <a:spLocks noChangeShapeType="1"/>
          </p:cNvSpPr>
          <p:nvPr/>
        </p:nvSpPr>
        <p:spPr bwMode="auto">
          <a:xfrm>
            <a:off x="4876800" y="3581400"/>
            <a:ext cx="14478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63" name="Line 35"/>
          <p:cNvSpPr>
            <a:spLocks noChangeShapeType="1"/>
          </p:cNvSpPr>
          <p:nvPr/>
        </p:nvSpPr>
        <p:spPr bwMode="auto">
          <a:xfrm>
            <a:off x="6248400" y="2819400"/>
            <a:ext cx="1524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64" name="Line 36"/>
          <p:cNvSpPr>
            <a:spLocks noChangeShapeType="1"/>
          </p:cNvSpPr>
          <p:nvPr/>
        </p:nvSpPr>
        <p:spPr bwMode="auto">
          <a:xfrm>
            <a:off x="3429000" y="3200400"/>
            <a:ext cx="2438400" cy="2438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65" name="Line 37"/>
          <p:cNvSpPr>
            <a:spLocks noChangeShapeType="1"/>
          </p:cNvSpPr>
          <p:nvPr/>
        </p:nvSpPr>
        <p:spPr bwMode="auto">
          <a:xfrm flipH="1">
            <a:off x="2286000" y="3124200"/>
            <a:ext cx="11430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66" name="Line 38"/>
          <p:cNvSpPr>
            <a:spLocks noChangeShapeType="1"/>
          </p:cNvSpPr>
          <p:nvPr/>
        </p:nvSpPr>
        <p:spPr bwMode="auto">
          <a:xfrm>
            <a:off x="1600200" y="2286000"/>
            <a:ext cx="609600" cy="1524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67" name="Line 39"/>
          <p:cNvSpPr>
            <a:spLocks noChangeShapeType="1"/>
          </p:cNvSpPr>
          <p:nvPr/>
        </p:nvSpPr>
        <p:spPr bwMode="auto">
          <a:xfrm flipH="1">
            <a:off x="838200" y="2286000"/>
            <a:ext cx="7620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68" name="Line 40"/>
          <p:cNvSpPr>
            <a:spLocks noChangeShapeType="1"/>
          </p:cNvSpPr>
          <p:nvPr/>
        </p:nvSpPr>
        <p:spPr bwMode="auto">
          <a:xfrm>
            <a:off x="762000" y="3657600"/>
            <a:ext cx="2438400" cy="1143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69" name="Line 41"/>
          <p:cNvSpPr>
            <a:spLocks noChangeShapeType="1"/>
          </p:cNvSpPr>
          <p:nvPr/>
        </p:nvSpPr>
        <p:spPr bwMode="auto">
          <a:xfrm flipH="1">
            <a:off x="2667000" y="4876800"/>
            <a:ext cx="685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70" name="Line 42"/>
          <p:cNvSpPr>
            <a:spLocks noChangeShapeType="1"/>
          </p:cNvSpPr>
          <p:nvPr/>
        </p:nvSpPr>
        <p:spPr bwMode="auto">
          <a:xfrm>
            <a:off x="3352800" y="4876800"/>
            <a:ext cx="12192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71" name="Line 43"/>
          <p:cNvSpPr>
            <a:spLocks noChangeShapeType="1"/>
          </p:cNvSpPr>
          <p:nvPr/>
        </p:nvSpPr>
        <p:spPr bwMode="auto">
          <a:xfrm flipH="1">
            <a:off x="1371600" y="4876800"/>
            <a:ext cx="1981200" cy="381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72" name="Line 44"/>
          <p:cNvSpPr>
            <a:spLocks noChangeShapeType="1"/>
          </p:cNvSpPr>
          <p:nvPr/>
        </p:nvSpPr>
        <p:spPr bwMode="auto">
          <a:xfrm flipH="1">
            <a:off x="4724400" y="5715000"/>
            <a:ext cx="12192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73" name="Line 45"/>
          <p:cNvSpPr>
            <a:spLocks noChangeShapeType="1"/>
          </p:cNvSpPr>
          <p:nvPr/>
        </p:nvSpPr>
        <p:spPr bwMode="auto">
          <a:xfrm flipV="1">
            <a:off x="6019800" y="44958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74" name="Line 46"/>
          <p:cNvSpPr>
            <a:spLocks noChangeShapeType="1"/>
          </p:cNvSpPr>
          <p:nvPr/>
        </p:nvSpPr>
        <p:spPr bwMode="auto">
          <a:xfrm flipH="1" flipV="1">
            <a:off x="4876800" y="3657600"/>
            <a:ext cx="15240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75" name="Line 47"/>
          <p:cNvSpPr>
            <a:spLocks noChangeShapeType="1"/>
          </p:cNvSpPr>
          <p:nvPr/>
        </p:nvSpPr>
        <p:spPr bwMode="auto">
          <a:xfrm flipH="1" flipV="1">
            <a:off x="2286000" y="3962400"/>
            <a:ext cx="10668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76" name="Line 48"/>
          <p:cNvSpPr>
            <a:spLocks noChangeShapeType="1"/>
          </p:cNvSpPr>
          <p:nvPr/>
        </p:nvSpPr>
        <p:spPr bwMode="auto">
          <a:xfrm flipH="1">
            <a:off x="5943600" y="44196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77" name="Line 49"/>
          <p:cNvSpPr>
            <a:spLocks noChangeShapeType="1"/>
          </p:cNvSpPr>
          <p:nvPr/>
        </p:nvSpPr>
        <p:spPr bwMode="auto">
          <a:xfrm flipV="1">
            <a:off x="4648200" y="3733800"/>
            <a:ext cx="152400" cy="2667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78" name="Line 50"/>
          <p:cNvSpPr>
            <a:spLocks noChangeShapeType="1"/>
          </p:cNvSpPr>
          <p:nvPr/>
        </p:nvSpPr>
        <p:spPr bwMode="auto">
          <a:xfrm flipH="1" flipV="1">
            <a:off x="2743200" y="6324600"/>
            <a:ext cx="1905000" cy="76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79" name="Line 51"/>
          <p:cNvSpPr>
            <a:spLocks noChangeShapeType="1"/>
          </p:cNvSpPr>
          <p:nvPr/>
        </p:nvSpPr>
        <p:spPr bwMode="auto">
          <a:xfrm flipV="1">
            <a:off x="2209800" y="1600200"/>
            <a:ext cx="1295400" cy="2286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80" name="Line 52"/>
          <p:cNvSpPr>
            <a:spLocks noChangeShapeType="1"/>
          </p:cNvSpPr>
          <p:nvPr/>
        </p:nvSpPr>
        <p:spPr bwMode="auto">
          <a:xfrm>
            <a:off x="1219200" y="5334000"/>
            <a:ext cx="12954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81" name="Line 53"/>
          <p:cNvSpPr>
            <a:spLocks noChangeShapeType="1"/>
          </p:cNvSpPr>
          <p:nvPr/>
        </p:nvSpPr>
        <p:spPr bwMode="auto">
          <a:xfrm>
            <a:off x="762000" y="3657600"/>
            <a:ext cx="381000" cy="1600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82" name="Line 54"/>
          <p:cNvSpPr>
            <a:spLocks noChangeShapeType="1"/>
          </p:cNvSpPr>
          <p:nvPr/>
        </p:nvSpPr>
        <p:spPr bwMode="auto">
          <a:xfrm>
            <a:off x="762000" y="3657600"/>
            <a:ext cx="137160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83" name="Line 55"/>
          <p:cNvSpPr>
            <a:spLocks noChangeShapeType="1"/>
          </p:cNvSpPr>
          <p:nvPr/>
        </p:nvSpPr>
        <p:spPr bwMode="auto">
          <a:xfrm>
            <a:off x="74676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84" name="Line 56"/>
          <p:cNvSpPr>
            <a:spLocks noChangeShapeType="1"/>
          </p:cNvSpPr>
          <p:nvPr/>
        </p:nvSpPr>
        <p:spPr bwMode="auto">
          <a:xfrm>
            <a:off x="78613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85" name="Text Box 57"/>
          <p:cNvSpPr txBox="1">
            <a:spLocks noChangeArrowheads="1"/>
          </p:cNvSpPr>
          <p:nvPr/>
        </p:nvSpPr>
        <p:spPr bwMode="auto">
          <a:xfrm>
            <a:off x="6629400" y="304800"/>
            <a:ext cx="2143125" cy="1463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Found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Not Handled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Queue</a:t>
            </a:r>
          </a:p>
        </p:txBody>
      </p:sp>
      <p:sp>
        <p:nvSpPr>
          <p:cNvPr id="995386" name="Oval 58"/>
          <p:cNvSpPr>
            <a:spLocks noChangeArrowheads="1"/>
          </p:cNvSpPr>
          <p:nvPr/>
        </p:nvSpPr>
        <p:spPr bwMode="auto">
          <a:xfrm>
            <a:off x="3581400" y="1371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5387" name="Line 59"/>
          <p:cNvSpPr>
            <a:spLocks noChangeShapeType="1"/>
          </p:cNvSpPr>
          <p:nvPr/>
        </p:nvSpPr>
        <p:spPr bwMode="auto">
          <a:xfrm>
            <a:off x="3657600" y="1447800"/>
            <a:ext cx="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88" name="Text Box 60"/>
          <p:cNvSpPr txBox="1">
            <a:spLocks noChangeArrowheads="1"/>
          </p:cNvSpPr>
          <p:nvPr/>
        </p:nvSpPr>
        <p:spPr bwMode="auto">
          <a:xfrm>
            <a:off x="7494588" y="1965325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a</a:t>
            </a:r>
          </a:p>
        </p:txBody>
      </p:sp>
      <p:sp>
        <p:nvSpPr>
          <p:cNvPr id="995389" name="Text Box 61"/>
          <p:cNvSpPr txBox="1">
            <a:spLocks noChangeArrowheads="1"/>
          </p:cNvSpPr>
          <p:nvPr/>
        </p:nvSpPr>
        <p:spPr bwMode="auto">
          <a:xfrm>
            <a:off x="7502525" y="32607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b</a:t>
            </a:r>
          </a:p>
        </p:txBody>
      </p:sp>
      <p:sp>
        <p:nvSpPr>
          <p:cNvPr id="995390" name="Text Box 62"/>
          <p:cNvSpPr txBox="1">
            <a:spLocks noChangeArrowheads="1"/>
          </p:cNvSpPr>
          <p:nvPr/>
        </p:nvSpPr>
        <p:spPr bwMode="auto">
          <a:xfrm>
            <a:off x="7486650" y="274955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g</a:t>
            </a:r>
          </a:p>
        </p:txBody>
      </p:sp>
      <p:sp>
        <p:nvSpPr>
          <p:cNvPr id="995391" name="Text Box 63"/>
          <p:cNvSpPr txBox="1">
            <a:spLocks noChangeArrowheads="1"/>
          </p:cNvSpPr>
          <p:nvPr/>
        </p:nvSpPr>
        <p:spPr bwMode="auto">
          <a:xfrm>
            <a:off x="7496175" y="237807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d</a:t>
            </a:r>
          </a:p>
        </p:txBody>
      </p:sp>
      <p:sp>
        <p:nvSpPr>
          <p:cNvPr id="995392" name="Oval 64"/>
          <p:cNvSpPr>
            <a:spLocks noChangeArrowheads="1"/>
          </p:cNvSpPr>
          <p:nvPr/>
        </p:nvSpPr>
        <p:spPr bwMode="auto">
          <a:xfrm>
            <a:off x="5410200" y="182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5393" name="Oval 65"/>
          <p:cNvSpPr>
            <a:spLocks noChangeArrowheads="1"/>
          </p:cNvSpPr>
          <p:nvPr/>
        </p:nvSpPr>
        <p:spPr bwMode="auto">
          <a:xfrm>
            <a:off x="3352800" y="3048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5394" name="Oval 66"/>
          <p:cNvSpPr>
            <a:spLocks noChangeArrowheads="1"/>
          </p:cNvSpPr>
          <p:nvPr/>
        </p:nvSpPr>
        <p:spPr bwMode="auto">
          <a:xfrm>
            <a:off x="1524000" y="2209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5395" name="Oval 67"/>
          <p:cNvSpPr>
            <a:spLocks noChangeArrowheads="1"/>
          </p:cNvSpPr>
          <p:nvPr/>
        </p:nvSpPr>
        <p:spPr bwMode="auto">
          <a:xfrm>
            <a:off x="4800600" y="3429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5396" name="Freeform 68"/>
          <p:cNvSpPr>
            <a:spLocks/>
          </p:cNvSpPr>
          <p:nvPr/>
        </p:nvSpPr>
        <p:spPr bwMode="auto">
          <a:xfrm>
            <a:off x="2209800" y="1219200"/>
            <a:ext cx="2895600" cy="8763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960" y="528"/>
              </a:cxn>
              <a:cxn ang="0">
                <a:pos x="1824" y="0"/>
              </a:cxn>
            </a:cxnLst>
            <a:rect l="0" t="0" r="r" b="b"/>
            <a:pathLst>
              <a:path w="1824" h="552">
                <a:moveTo>
                  <a:pt x="0" y="144"/>
                </a:moveTo>
                <a:cubicBezTo>
                  <a:pt x="328" y="348"/>
                  <a:pt x="656" y="552"/>
                  <a:pt x="960" y="528"/>
                </a:cubicBezTo>
                <a:cubicBezTo>
                  <a:pt x="1264" y="504"/>
                  <a:pt x="1544" y="252"/>
                  <a:pt x="1824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97" name="Freeform 69"/>
          <p:cNvSpPr>
            <a:spLocks/>
          </p:cNvSpPr>
          <p:nvPr/>
        </p:nvSpPr>
        <p:spPr bwMode="auto">
          <a:xfrm>
            <a:off x="762000" y="1943100"/>
            <a:ext cx="5448300" cy="2179638"/>
          </a:xfrm>
          <a:custGeom>
            <a:avLst/>
            <a:gdLst/>
            <a:ahLst/>
            <a:cxnLst>
              <a:cxn ang="0">
                <a:pos x="0" y="272"/>
              </a:cxn>
              <a:cxn ang="0">
                <a:pos x="2688" y="1328"/>
              </a:cxn>
              <a:cxn ang="0">
                <a:pos x="3432" y="0"/>
              </a:cxn>
            </a:cxnLst>
            <a:rect l="0" t="0" r="r" b="b"/>
            <a:pathLst>
              <a:path w="3432" h="1373">
                <a:moveTo>
                  <a:pt x="0" y="272"/>
                </a:moveTo>
                <a:cubicBezTo>
                  <a:pt x="448" y="448"/>
                  <a:pt x="2116" y="1373"/>
                  <a:pt x="2688" y="1328"/>
                </a:cubicBezTo>
                <a:cubicBezTo>
                  <a:pt x="3260" y="1283"/>
                  <a:pt x="3308" y="221"/>
                  <a:pt x="3432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5398" name="Text Box 70"/>
          <p:cNvSpPr txBox="1">
            <a:spLocks noChangeArrowheads="1"/>
          </p:cNvSpPr>
          <p:nvPr/>
        </p:nvSpPr>
        <p:spPr bwMode="auto">
          <a:xfrm>
            <a:off x="4022725" y="804863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d=0</a:t>
            </a:r>
          </a:p>
        </p:txBody>
      </p:sp>
      <p:sp>
        <p:nvSpPr>
          <p:cNvPr id="995399" name="Text Box 71"/>
          <p:cNvSpPr txBox="1">
            <a:spLocks noChangeArrowheads="1"/>
          </p:cNvSpPr>
          <p:nvPr/>
        </p:nvSpPr>
        <p:spPr bwMode="auto">
          <a:xfrm>
            <a:off x="5486400" y="11430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d=1</a:t>
            </a:r>
          </a:p>
        </p:txBody>
      </p:sp>
      <p:sp>
        <p:nvSpPr>
          <p:cNvPr id="995400" name="Line 72"/>
          <p:cNvSpPr>
            <a:spLocks noChangeShapeType="1"/>
          </p:cNvSpPr>
          <p:nvPr/>
        </p:nvSpPr>
        <p:spPr bwMode="auto">
          <a:xfrm>
            <a:off x="7239000" y="21336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95401" name="Line 73"/>
          <p:cNvSpPr>
            <a:spLocks noChangeShapeType="1"/>
          </p:cNvSpPr>
          <p:nvPr/>
        </p:nvSpPr>
        <p:spPr bwMode="auto">
          <a:xfrm>
            <a:off x="7239000" y="38100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95402" name="Text Box 74"/>
          <p:cNvSpPr txBox="1">
            <a:spLocks noChangeArrowheads="1"/>
          </p:cNvSpPr>
          <p:nvPr/>
        </p:nvSpPr>
        <p:spPr bwMode="auto">
          <a:xfrm>
            <a:off x="7924800" y="2041525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3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228600"/>
            <a:ext cx="7772400" cy="1143000"/>
          </a:xfrm>
          <a:noFill/>
        </p:spPr>
        <p:txBody>
          <a:bodyPr/>
          <a:lstStyle/>
          <a:p>
            <a:r>
              <a:rPr lang="en-US"/>
              <a:t>BFS</a:t>
            </a:r>
          </a:p>
        </p:txBody>
      </p:sp>
      <p:sp>
        <p:nvSpPr>
          <p:cNvPr id="996355" name="Oval 3"/>
          <p:cNvSpPr>
            <a:spLocks noChangeArrowheads="1"/>
          </p:cNvSpPr>
          <p:nvPr/>
        </p:nvSpPr>
        <p:spPr bwMode="auto">
          <a:xfrm>
            <a:off x="3276600" y="4800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6356" name="Oval 4"/>
          <p:cNvSpPr>
            <a:spLocks noChangeArrowheads="1"/>
          </p:cNvSpPr>
          <p:nvPr/>
        </p:nvSpPr>
        <p:spPr bwMode="auto">
          <a:xfrm>
            <a:off x="5867400" y="563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6357" name="Oval 5"/>
          <p:cNvSpPr>
            <a:spLocks noChangeArrowheads="1"/>
          </p:cNvSpPr>
          <p:nvPr/>
        </p:nvSpPr>
        <p:spPr bwMode="auto">
          <a:xfrm>
            <a:off x="6172200" y="2743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6358" name="Oval 6"/>
          <p:cNvSpPr>
            <a:spLocks noChangeArrowheads="1"/>
          </p:cNvSpPr>
          <p:nvPr/>
        </p:nvSpPr>
        <p:spPr bwMode="auto">
          <a:xfrm>
            <a:off x="1143000" y="5257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6359" name="Oval 7"/>
          <p:cNvSpPr>
            <a:spLocks noChangeArrowheads="1"/>
          </p:cNvSpPr>
          <p:nvPr/>
        </p:nvSpPr>
        <p:spPr bwMode="auto">
          <a:xfrm>
            <a:off x="6324600" y="4343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6360" name="Oval 8"/>
          <p:cNvSpPr>
            <a:spLocks noChangeArrowheads="1"/>
          </p:cNvSpPr>
          <p:nvPr/>
        </p:nvSpPr>
        <p:spPr bwMode="auto">
          <a:xfrm>
            <a:off x="2514600" y="6172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6361" name="Oval 9"/>
          <p:cNvSpPr>
            <a:spLocks noChangeArrowheads="1"/>
          </p:cNvSpPr>
          <p:nvPr/>
        </p:nvSpPr>
        <p:spPr bwMode="auto">
          <a:xfrm>
            <a:off x="4572000" y="6324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6362" name="Oval 10"/>
          <p:cNvSpPr>
            <a:spLocks noChangeArrowheads="1"/>
          </p:cNvSpPr>
          <p:nvPr/>
        </p:nvSpPr>
        <p:spPr bwMode="auto">
          <a:xfrm>
            <a:off x="4800600" y="3429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6363" name="Text Box 11"/>
          <p:cNvSpPr txBox="1">
            <a:spLocks noChangeArrowheads="1"/>
          </p:cNvSpPr>
          <p:nvPr/>
        </p:nvSpPr>
        <p:spPr bwMode="auto">
          <a:xfrm>
            <a:off x="3505200" y="914400"/>
            <a:ext cx="331788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s</a:t>
            </a:r>
          </a:p>
        </p:txBody>
      </p:sp>
      <p:sp>
        <p:nvSpPr>
          <p:cNvPr id="996364" name="Text Box 12"/>
          <p:cNvSpPr txBox="1">
            <a:spLocks noChangeArrowheads="1"/>
          </p:cNvSpPr>
          <p:nvPr/>
        </p:nvSpPr>
        <p:spPr bwMode="auto">
          <a:xfrm>
            <a:off x="1246188" y="1828800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a</a:t>
            </a:r>
          </a:p>
        </p:txBody>
      </p:sp>
      <p:sp>
        <p:nvSpPr>
          <p:cNvPr id="996365" name="Text Box 13"/>
          <p:cNvSpPr txBox="1">
            <a:spLocks noChangeArrowheads="1"/>
          </p:cNvSpPr>
          <p:nvPr/>
        </p:nvSpPr>
        <p:spPr bwMode="auto">
          <a:xfrm>
            <a:off x="407988" y="3336925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c</a:t>
            </a:r>
          </a:p>
        </p:txBody>
      </p:sp>
      <p:sp>
        <p:nvSpPr>
          <p:cNvPr id="996366" name="Text Box 14"/>
          <p:cNvSpPr txBox="1">
            <a:spLocks noChangeArrowheads="1"/>
          </p:cNvSpPr>
          <p:nvPr/>
        </p:nvSpPr>
        <p:spPr bwMode="auto">
          <a:xfrm>
            <a:off x="838200" y="50895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h</a:t>
            </a:r>
          </a:p>
        </p:txBody>
      </p:sp>
      <p:sp>
        <p:nvSpPr>
          <p:cNvPr id="996367" name="Text Box 15"/>
          <p:cNvSpPr txBox="1">
            <a:spLocks noChangeArrowheads="1"/>
          </p:cNvSpPr>
          <p:nvPr/>
        </p:nvSpPr>
        <p:spPr bwMode="auto">
          <a:xfrm>
            <a:off x="2209800" y="6096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k</a:t>
            </a:r>
          </a:p>
        </p:txBody>
      </p:sp>
      <p:sp>
        <p:nvSpPr>
          <p:cNvPr id="996368" name="Text Box 16"/>
          <p:cNvSpPr txBox="1">
            <a:spLocks noChangeArrowheads="1"/>
          </p:cNvSpPr>
          <p:nvPr/>
        </p:nvSpPr>
        <p:spPr bwMode="auto">
          <a:xfrm>
            <a:off x="2355850" y="3565525"/>
            <a:ext cx="3111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f</a:t>
            </a:r>
          </a:p>
        </p:txBody>
      </p:sp>
      <p:sp>
        <p:nvSpPr>
          <p:cNvPr id="996369" name="Text Box 17"/>
          <p:cNvSpPr txBox="1">
            <a:spLocks noChangeArrowheads="1"/>
          </p:cNvSpPr>
          <p:nvPr/>
        </p:nvSpPr>
        <p:spPr bwMode="auto">
          <a:xfrm>
            <a:off x="3429000" y="45561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i</a:t>
            </a:r>
          </a:p>
        </p:txBody>
      </p:sp>
      <p:sp>
        <p:nvSpPr>
          <p:cNvPr id="996370" name="Text Box 18"/>
          <p:cNvSpPr txBox="1">
            <a:spLocks noChangeArrowheads="1"/>
          </p:cNvSpPr>
          <p:nvPr/>
        </p:nvSpPr>
        <p:spPr bwMode="auto">
          <a:xfrm>
            <a:off x="4648200" y="63087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l</a:t>
            </a:r>
          </a:p>
        </p:txBody>
      </p:sp>
      <p:sp>
        <p:nvSpPr>
          <p:cNvPr id="996371" name="Text Box 19"/>
          <p:cNvSpPr txBox="1">
            <a:spLocks noChangeArrowheads="1"/>
          </p:cNvSpPr>
          <p:nvPr/>
        </p:nvSpPr>
        <p:spPr bwMode="auto">
          <a:xfrm>
            <a:off x="5995988" y="5470525"/>
            <a:ext cx="481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m</a:t>
            </a:r>
          </a:p>
        </p:txBody>
      </p:sp>
      <p:sp>
        <p:nvSpPr>
          <p:cNvPr id="996372" name="Text Box 20"/>
          <p:cNvSpPr txBox="1">
            <a:spLocks noChangeArrowheads="1"/>
          </p:cNvSpPr>
          <p:nvPr/>
        </p:nvSpPr>
        <p:spPr bwMode="auto">
          <a:xfrm>
            <a:off x="6427788" y="4051300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j</a:t>
            </a:r>
          </a:p>
        </p:txBody>
      </p:sp>
      <p:sp>
        <p:nvSpPr>
          <p:cNvPr id="996373" name="Text Box 21"/>
          <p:cNvSpPr txBox="1">
            <a:spLocks noChangeArrowheads="1"/>
          </p:cNvSpPr>
          <p:nvPr/>
        </p:nvSpPr>
        <p:spPr bwMode="auto">
          <a:xfrm>
            <a:off x="6248400" y="2476500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e</a:t>
            </a:r>
          </a:p>
        </p:txBody>
      </p:sp>
      <p:sp>
        <p:nvSpPr>
          <p:cNvPr id="996374" name="Text Box 22"/>
          <p:cNvSpPr txBox="1">
            <a:spLocks noChangeArrowheads="1"/>
          </p:cNvSpPr>
          <p:nvPr/>
        </p:nvSpPr>
        <p:spPr bwMode="auto">
          <a:xfrm>
            <a:off x="5486400" y="15462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b</a:t>
            </a:r>
          </a:p>
        </p:txBody>
      </p:sp>
      <p:sp>
        <p:nvSpPr>
          <p:cNvPr id="996375" name="Text Box 23"/>
          <p:cNvSpPr txBox="1">
            <a:spLocks noChangeArrowheads="1"/>
          </p:cNvSpPr>
          <p:nvPr/>
        </p:nvSpPr>
        <p:spPr bwMode="auto">
          <a:xfrm>
            <a:off x="4959350" y="3048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g</a:t>
            </a:r>
          </a:p>
        </p:txBody>
      </p:sp>
      <p:sp>
        <p:nvSpPr>
          <p:cNvPr id="996376" name="Text Box 24"/>
          <p:cNvSpPr txBox="1">
            <a:spLocks noChangeArrowheads="1"/>
          </p:cNvSpPr>
          <p:nvPr/>
        </p:nvSpPr>
        <p:spPr bwMode="auto">
          <a:xfrm>
            <a:off x="3435350" y="25908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d</a:t>
            </a:r>
          </a:p>
        </p:txBody>
      </p:sp>
      <p:sp>
        <p:nvSpPr>
          <p:cNvPr id="996377" name="Line 25"/>
          <p:cNvSpPr>
            <a:spLocks noChangeShapeType="1"/>
          </p:cNvSpPr>
          <p:nvPr/>
        </p:nvSpPr>
        <p:spPr bwMode="auto">
          <a:xfrm flipH="1">
            <a:off x="1676400" y="1447800"/>
            <a:ext cx="1981200" cy="762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378" name="Line 26"/>
          <p:cNvSpPr>
            <a:spLocks noChangeShapeType="1"/>
          </p:cNvSpPr>
          <p:nvPr/>
        </p:nvSpPr>
        <p:spPr bwMode="auto">
          <a:xfrm flipH="1">
            <a:off x="3427413" y="1443038"/>
            <a:ext cx="228600" cy="1600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379" name="Line 27"/>
          <p:cNvSpPr>
            <a:spLocks noChangeShapeType="1"/>
          </p:cNvSpPr>
          <p:nvPr/>
        </p:nvSpPr>
        <p:spPr bwMode="auto">
          <a:xfrm>
            <a:off x="3657600" y="1447800"/>
            <a:ext cx="1143000" cy="1981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380" name="Line 28"/>
          <p:cNvSpPr>
            <a:spLocks noChangeShapeType="1"/>
          </p:cNvSpPr>
          <p:nvPr/>
        </p:nvSpPr>
        <p:spPr bwMode="auto">
          <a:xfrm>
            <a:off x="3657600" y="1447800"/>
            <a:ext cx="1752600" cy="457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381" name="Line 29"/>
          <p:cNvSpPr>
            <a:spLocks noChangeShapeType="1"/>
          </p:cNvSpPr>
          <p:nvPr/>
        </p:nvSpPr>
        <p:spPr bwMode="auto">
          <a:xfrm flipH="1">
            <a:off x="4876800" y="1905000"/>
            <a:ext cx="609600" cy="1524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382" name="Line 30"/>
          <p:cNvSpPr>
            <a:spLocks noChangeShapeType="1"/>
          </p:cNvSpPr>
          <p:nvPr/>
        </p:nvSpPr>
        <p:spPr bwMode="auto">
          <a:xfrm flipV="1">
            <a:off x="3352800" y="3581400"/>
            <a:ext cx="1447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383" name="Line 31"/>
          <p:cNvSpPr>
            <a:spLocks noChangeShapeType="1"/>
          </p:cNvSpPr>
          <p:nvPr/>
        </p:nvSpPr>
        <p:spPr bwMode="auto">
          <a:xfrm flipV="1">
            <a:off x="3429000" y="2819400"/>
            <a:ext cx="2743200" cy="304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384" name="Line 32"/>
          <p:cNvSpPr>
            <a:spLocks noChangeShapeType="1"/>
          </p:cNvSpPr>
          <p:nvPr/>
        </p:nvSpPr>
        <p:spPr bwMode="auto">
          <a:xfrm>
            <a:off x="5562600" y="1905000"/>
            <a:ext cx="6858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385" name="Line 33"/>
          <p:cNvSpPr>
            <a:spLocks noChangeShapeType="1"/>
          </p:cNvSpPr>
          <p:nvPr/>
        </p:nvSpPr>
        <p:spPr bwMode="auto">
          <a:xfrm>
            <a:off x="4876800" y="3581400"/>
            <a:ext cx="14478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386" name="Line 34"/>
          <p:cNvSpPr>
            <a:spLocks noChangeShapeType="1"/>
          </p:cNvSpPr>
          <p:nvPr/>
        </p:nvSpPr>
        <p:spPr bwMode="auto">
          <a:xfrm>
            <a:off x="6248400" y="2819400"/>
            <a:ext cx="1524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387" name="Line 35"/>
          <p:cNvSpPr>
            <a:spLocks noChangeShapeType="1"/>
          </p:cNvSpPr>
          <p:nvPr/>
        </p:nvSpPr>
        <p:spPr bwMode="auto">
          <a:xfrm>
            <a:off x="3429000" y="3200400"/>
            <a:ext cx="2438400" cy="2438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388" name="Line 36"/>
          <p:cNvSpPr>
            <a:spLocks noChangeShapeType="1"/>
          </p:cNvSpPr>
          <p:nvPr/>
        </p:nvSpPr>
        <p:spPr bwMode="auto">
          <a:xfrm flipH="1">
            <a:off x="2286000" y="3124200"/>
            <a:ext cx="11430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389" name="Line 37"/>
          <p:cNvSpPr>
            <a:spLocks noChangeShapeType="1"/>
          </p:cNvSpPr>
          <p:nvPr/>
        </p:nvSpPr>
        <p:spPr bwMode="auto">
          <a:xfrm>
            <a:off x="1600200" y="2286000"/>
            <a:ext cx="609600" cy="1524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390" name="Line 38"/>
          <p:cNvSpPr>
            <a:spLocks noChangeShapeType="1"/>
          </p:cNvSpPr>
          <p:nvPr/>
        </p:nvSpPr>
        <p:spPr bwMode="auto">
          <a:xfrm flipH="1">
            <a:off x="838200" y="2286000"/>
            <a:ext cx="762000" cy="1219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391" name="Line 39"/>
          <p:cNvSpPr>
            <a:spLocks noChangeShapeType="1"/>
          </p:cNvSpPr>
          <p:nvPr/>
        </p:nvSpPr>
        <p:spPr bwMode="auto">
          <a:xfrm>
            <a:off x="762000" y="3657600"/>
            <a:ext cx="2438400" cy="1143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392" name="Line 40"/>
          <p:cNvSpPr>
            <a:spLocks noChangeShapeType="1"/>
          </p:cNvSpPr>
          <p:nvPr/>
        </p:nvSpPr>
        <p:spPr bwMode="auto">
          <a:xfrm flipH="1">
            <a:off x="2667000" y="4876800"/>
            <a:ext cx="685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393" name="Line 41"/>
          <p:cNvSpPr>
            <a:spLocks noChangeShapeType="1"/>
          </p:cNvSpPr>
          <p:nvPr/>
        </p:nvSpPr>
        <p:spPr bwMode="auto">
          <a:xfrm>
            <a:off x="3352800" y="4876800"/>
            <a:ext cx="12192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394" name="Line 42"/>
          <p:cNvSpPr>
            <a:spLocks noChangeShapeType="1"/>
          </p:cNvSpPr>
          <p:nvPr/>
        </p:nvSpPr>
        <p:spPr bwMode="auto">
          <a:xfrm flipH="1">
            <a:off x="1371600" y="4876800"/>
            <a:ext cx="1981200" cy="381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395" name="Line 43"/>
          <p:cNvSpPr>
            <a:spLocks noChangeShapeType="1"/>
          </p:cNvSpPr>
          <p:nvPr/>
        </p:nvSpPr>
        <p:spPr bwMode="auto">
          <a:xfrm flipH="1">
            <a:off x="4724400" y="5715000"/>
            <a:ext cx="12192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396" name="Line 44"/>
          <p:cNvSpPr>
            <a:spLocks noChangeShapeType="1"/>
          </p:cNvSpPr>
          <p:nvPr/>
        </p:nvSpPr>
        <p:spPr bwMode="auto">
          <a:xfrm flipV="1">
            <a:off x="6019800" y="44958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397" name="Line 45"/>
          <p:cNvSpPr>
            <a:spLocks noChangeShapeType="1"/>
          </p:cNvSpPr>
          <p:nvPr/>
        </p:nvSpPr>
        <p:spPr bwMode="auto">
          <a:xfrm flipH="1" flipV="1">
            <a:off x="4876800" y="3657600"/>
            <a:ext cx="15240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398" name="Line 46"/>
          <p:cNvSpPr>
            <a:spLocks noChangeShapeType="1"/>
          </p:cNvSpPr>
          <p:nvPr/>
        </p:nvSpPr>
        <p:spPr bwMode="auto">
          <a:xfrm flipH="1" flipV="1">
            <a:off x="2286000" y="3962400"/>
            <a:ext cx="10668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399" name="Line 47"/>
          <p:cNvSpPr>
            <a:spLocks noChangeShapeType="1"/>
          </p:cNvSpPr>
          <p:nvPr/>
        </p:nvSpPr>
        <p:spPr bwMode="auto">
          <a:xfrm flipH="1">
            <a:off x="5943600" y="44196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400" name="Line 48"/>
          <p:cNvSpPr>
            <a:spLocks noChangeShapeType="1"/>
          </p:cNvSpPr>
          <p:nvPr/>
        </p:nvSpPr>
        <p:spPr bwMode="auto">
          <a:xfrm flipV="1">
            <a:off x="4648200" y="3733800"/>
            <a:ext cx="152400" cy="2667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401" name="Line 49"/>
          <p:cNvSpPr>
            <a:spLocks noChangeShapeType="1"/>
          </p:cNvSpPr>
          <p:nvPr/>
        </p:nvSpPr>
        <p:spPr bwMode="auto">
          <a:xfrm flipH="1" flipV="1">
            <a:off x="2743200" y="6324600"/>
            <a:ext cx="1905000" cy="76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402" name="Line 50"/>
          <p:cNvSpPr>
            <a:spLocks noChangeShapeType="1"/>
          </p:cNvSpPr>
          <p:nvPr/>
        </p:nvSpPr>
        <p:spPr bwMode="auto">
          <a:xfrm flipV="1">
            <a:off x="2209800" y="1600200"/>
            <a:ext cx="1295400" cy="2286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403" name="Line 51"/>
          <p:cNvSpPr>
            <a:spLocks noChangeShapeType="1"/>
          </p:cNvSpPr>
          <p:nvPr/>
        </p:nvSpPr>
        <p:spPr bwMode="auto">
          <a:xfrm>
            <a:off x="1219200" y="5334000"/>
            <a:ext cx="12954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404" name="Line 52"/>
          <p:cNvSpPr>
            <a:spLocks noChangeShapeType="1"/>
          </p:cNvSpPr>
          <p:nvPr/>
        </p:nvSpPr>
        <p:spPr bwMode="auto">
          <a:xfrm>
            <a:off x="762000" y="3657600"/>
            <a:ext cx="381000" cy="1600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405" name="Line 53"/>
          <p:cNvSpPr>
            <a:spLocks noChangeShapeType="1"/>
          </p:cNvSpPr>
          <p:nvPr/>
        </p:nvSpPr>
        <p:spPr bwMode="auto">
          <a:xfrm>
            <a:off x="762000" y="3657600"/>
            <a:ext cx="137160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406" name="Line 54"/>
          <p:cNvSpPr>
            <a:spLocks noChangeShapeType="1"/>
          </p:cNvSpPr>
          <p:nvPr/>
        </p:nvSpPr>
        <p:spPr bwMode="auto">
          <a:xfrm>
            <a:off x="74676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407" name="Line 55"/>
          <p:cNvSpPr>
            <a:spLocks noChangeShapeType="1"/>
          </p:cNvSpPr>
          <p:nvPr/>
        </p:nvSpPr>
        <p:spPr bwMode="auto">
          <a:xfrm>
            <a:off x="78613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408" name="Text Box 56"/>
          <p:cNvSpPr txBox="1">
            <a:spLocks noChangeArrowheads="1"/>
          </p:cNvSpPr>
          <p:nvPr/>
        </p:nvSpPr>
        <p:spPr bwMode="auto">
          <a:xfrm>
            <a:off x="6629400" y="304800"/>
            <a:ext cx="2143125" cy="1463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Found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Not Handled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Queue</a:t>
            </a:r>
          </a:p>
        </p:txBody>
      </p:sp>
      <p:sp>
        <p:nvSpPr>
          <p:cNvPr id="996409" name="Oval 57"/>
          <p:cNvSpPr>
            <a:spLocks noChangeArrowheads="1"/>
          </p:cNvSpPr>
          <p:nvPr/>
        </p:nvSpPr>
        <p:spPr bwMode="auto">
          <a:xfrm>
            <a:off x="3581400" y="1371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6410" name="Line 58"/>
          <p:cNvSpPr>
            <a:spLocks noChangeShapeType="1"/>
          </p:cNvSpPr>
          <p:nvPr/>
        </p:nvSpPr>
        <p:spPr bwMode="auto">
          <a:xfrm>
            <a:off x="3657600" y="1447800"/>
            <a:ext cx="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411" name="Text Box 59"/>
          <p:cNvSpPr txBox="1">
            <a:spLocks noChangeArrowheads="1"/>
          </p:cNvSpPr>
          <p:nvPr/>
        </p:nvSpPr>
        <p:spPr bwMode="auto">
          <a:xfrm>
            <a:off x="7502525" y="32607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b</a:t>
            </a:r>
          </a:p>
        </p:txBody>
      </p:sp>
      <p:sp>
        <p:nvSpPr>
          <p:cNvPr id="996412" name="Text Box 60"/>
          <p:cNvSpPr txBox="1">
            <a:spLocks noChangeArrowheads="1"/>
          </p:cNvSpPr>
          <p:nvPr/>
        </p:nvSpPr>
        <p:spPr bwMode="auto">
          <a:xfrm>
            <a:off x="7486650" y="274955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g</a:t>
            </a:r>
          </a:p>
        </p:txBody>
      </p:sp>
      <p:sp>
        <p:nvSpPr>
          <p:cNvPr id="996413" name="Text Box 61"/>
          <p:cNvSpPr txBox="1">
            <a:spLocks noChangeArrowheads="1"/>
          </p:cNvSpPr>
          <p:nvPr/>
        </p:nvSpPr>
        <p:spPr bwMode="auto">
          <a:xfrm>
            <a:off x="7496175" y="237807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d</a:t>
            </a:r>
          </a:p>
        </p:txBody>
      </p:sp>
      <p:sp>
        <p:nvSpPr>
          <p:cNvPr id="996414" name="Oval 62"/>
          <p:cNvSpPr>
            <a:spLocks noChangeArrowheads="1"/>
          </p:cNvSpPr>
          <p:nvPr/>
        </p:nvSpPr>
        <p:spPr bwMode="auto">
          <a:xfrm>
            <a:off x="1524000" y="2209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6415" name="Oval 63"/>
          <p:cNvSpPr>
            <a:spLocks noChangeArrowheads="1"/>
          </p:cNvSpPr>
          <p:nvPr/>
        </p:nvSpPr>
        <p:spPr bwMode="auto">
          <a:xfrm>
            <a:off x="3352800" y="3048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6416" name="Oval 64"/>
          <p:cNvSpPr>
            <a:spLocks noChangeArrowheads="1"/>
          </p:cNvSpPr>
          <p:nvPr/>
        </p:nvSpPr>
        <p:spPr bwMode="auto">
          <a:xfrm>
            <a:off x="5410200" y="182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6417" name="Oval 65"/>
          <p:cNvSpPr>
            <a:spLocks noChangeArrowheads="1"/>
          </p:cNvSpPr>
          <p:nvPr/>
        </p:nvSpPr>
        <p:spPr bwMode="auto">
          <a:xfrm>
            <a:off x="685800" y="3581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6418" name="Oval 66"/>
          <p:cNvSpPr>
            <a:spLocks noChangeArrowheads="1"/>
          </p:cNvSpPr>
          <p:nvPr/>
        </p:nvSpPr>
        <p:spPr bwMode="auto">
          <a:xfrm>
            <a:off x="2133600" y="3810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6419" name="Text Box 67"/>
          <p:cNvSpPr txBox="1">
            <a:spLocks noChangeArrowheads="1"/>
          </p:cNvSpPr>
          <p:nvPr/>
        </p:nvSpPr>
        <p:spPr bwMode="auto">
          <a:xfrm>
            <a:off x="7507288" y="3644900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c</a:t>
            </a:r>
          </a:p>
        </p:txBody>
      </p:sp>
      <p:sp>
        <p:nvSpPr>
          <p:cNvPr id="996420" name="Text Box 68"/>
          <p:cNvSpPr txBox="1">
            <a:spLocks noChangeArrowheads="1"/>
          </p:cNvSpPr>
          <p:nvPr/>
        </p:nvSpPr>
        <p:spPr bwMode="auto">
          <a:xfrm>
            <a:off x="7512050" y="4098925"/>
            <a:ext cx="3111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f</a:t>
            </a:r>
          </a:p>
        </p:txBody>
      </p:sp>
      <p:sp>
        <p:nvSpPr>
          <p:cNvPr id="996421" name="Freeform 69"/>
          <p:cNvSpPr>
            <a:spLocks/>
          </p:cNvSpPr>
          <p:nvPr/>
        </p:nvSpPr>
        <p:spPr bwMode="auto">
          <a:xfrm>
            <a:off x="2209800" y="1219200"/>
            <a:ext cx="2895600" cy="8763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960" y="528"/>
              </a:cxn>
              <a:cxn ang="0">
                <a:pos x="1824" y="0"/>
              </a:cxn>
            </a:cxnLst>
            <a:rect l="0" t="0" r="r" b="b"/>
            <a:pathLst>
              <a:path w="1824" h="552">
                <a:moveTo>
                  <a:pt x="0" y="144"/>
                </a:moveTo>
                <a:cubicBezTo>
                  <a:pt x="328" y="348"/>
                  <a:pt x="656" y="552"/>
                  <a:pt x="960" y="528"/>
                </a:cubicBezTo>
                <a:cubicBezTo>
                  <a:pt x="1264" y="504"/>
                  <a:pt x="1544" y="252"/>
                  <a:pt x="1824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422" name="Freeform 70"/>
          <p:cNvSpPr>
            <a:spLocks/>
          </p:cNvSpPr>
          <p:nvPr/>
        </p:nvSpPr>
        <p:spPr bwMode="auto">
          <a:xfrm>
            <a:off x="762000" y="1943100"/>
            <a:ext cx="5448300" cy="2179638"/>
          </a:xfrm>
          <a:custGeom>
            <a:avLst/>
            <a:gdLst/>
            <a:ahLst/>
            <a:cxnLst>
              <a:cxn ang="0">
                <a:pos x="0" y="272"/>
              </a:cxn>
              <a:cxn ang="0">
                <a:pos x="2688" y="1328"/>
              </a:cxn>
              <a:cxn ang="0">
                <a:pos x="3432" y="0"/>
              </a:cxn>
            </a:cxnLst>
            <a:rect l="0" t="0" r="r" b="b"/>
            <a:pathLst>
              <a:path w="3432" h="1373">
                <a:moveTo>
                  <a:pt x="0" y="272"/>
                </a:moveTo>
                <a:cubicBezTo>
                  <a:pt x="448" y="448"/>
                  <a:pt x="2116" y="1373"/>
                  <a:pt x="2688" y="1328"/>
                </a:cubicBezTo>
                <a:cubicBezTo>
                  <a:pt x="3260" y="1283"/>
                  <a:pt x="3308" y="221"/>
                  <a:pt x="3432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6423" name="Text Box 71"/>
          <p:cNvSpPr txBox="1">
            <a:spLocks noChangeArrowheads="1"/>
          </p:cNvSpPr>
          <p:nvPr/>
        </p:nvSpPr>
        <p:spPr bwMode="auto">
          <a:xfrm>
            <a:off x="4022725" y="804863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d=0</a:t>
            </a:r>
          </a:p>
        </p:txBody>
      </p:sp>
      <p:sp>
        <p:nvSpPr>
          <p:cNvPr id="996424" name="Text Box 72"/>
          <p:cNvSpPr txBox="1">
            <a:spLocks noChangeArrowheads="1"/>
          </p:cNvSpPr>
          <p:nvPr/>
        </p:nvSpPr>
        <p:spPr bwMode="auto">
          <a:xfrm>
            <a:off x="5486400" y="11430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d=1</a:t>
            </a:r>
          </a:p>
        </p:txBody>
      </p:sp>
      <p:sp>
        <p:nvSpPr>
          <p:cNvPr id="996425" name="Text Box 73"/>
          <p:cNvSpPr txBox="1">
            <a:spLocks noChangeArrowheads="1"/>
          </p:cNvSpPr>
          <p:nvPr/>
        </p:nvSpPr>
        <p:spPr bwMode="auto">
          <a:xfrm>
            <a:off x="6688138" y="4251325"/>
            <a:ext cx="77946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d=2</a:t>
            </a:r>
          </a:p>
        </p:txBody>
      </p:sp>
      <p:sp>
        <p:nvSpPr>
          <p:cNvPr id="996426" name="Line 74"/>
          <p:cNvSpPr>
            <a:spLocks noChangeShapeType="1"/>
          </p:cNvSpPr>
          <p:nvPr/>
        </p:nvSpPr>
        <p:spPr bwMode="auto">
          <a:xfrm>
            <a:off x="7239000" y="37846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96427" name="Line 75"/>
          <p:cNvSpPr>
            <a:spLocks noChangeShapeType="1"/>
          </p:cNvSpPr>
          <p:nvPr/>
        </p:nvSpPr>
        <p:spPr bwMode="auto">
          <a:xfrm>
            <a:off x="7239000" y="21336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96428" name="Text Box 76"/>
          <p:cNvSpPr txBox="1">
            <a:spLocks noChangeArrowheads="1"/>
          </p:cNvSpPr>
          <p:nvPr/>
        </p:nvSpPr>
        <p:spPr bwMode="auto">
          <a:xfrm>
            <a:off x="7924800" y="2041525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d=1</a:t>
            </a:r>
          </a:p>
        </p:txBody>
      </p:sp>
      <p:sp>
        <p:nvSpPr>
          <p:cNvPr id="996429" name="Text Box 77"/>
          <p:cNvSpPr txBox="1">
            <a:spLocks noChangeArrowheads="1"/>
          </p:cNvSpPr>
          <p:nvPr/>
        </p:nvSpPr>
        <p:spPr bwMode="auto">
          <a:xfrm>
            <a:off x="7924800" y="36576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73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228600"/>
            <a:ext cx="7772400" cy="1143000"/>
          </a:xfrm>
          <a:noFill/>
        </p:spPr>
        <p:txBody>
          <a:bodyPr/>
          <a:lstStyle/>
          <a:p>
            <a:r>
              <a:rPr lang="en-US"/>
              <a:t>BFS</a:t>
            </a:r>
          </a:p>
        </p:txBody>
      </p:sp>
      <p:sp>
        <p:nvSpPr>
          <p:cNvPr id="997379" name="Oval 3"/>
          <p:cNvSpPr>
            <a:spLocks noChangeArrowheads="1"/>
          </p:cNvSpPr>
          <p:nvPr/>
        </p:nvSpPr>
        <p:spPr bwMode="auto">
          <a:xfrm>
            <a:off x="3276600" y="4800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7380" name="Oval 4"/>
          <p:cNvSpPr>
            <a:spLocks noChangeArrowheads="1"/>
          </p:cNvSpPr>
          <p:nvPr/>
        </p:nvSpPr>
        <p:spPr bwMode="auto">
          <a:xfrm>
            <a:off x="1143000" y="5257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7381" name="Oval 5"/>
          <p:cNvSpPr>
            <a:spLocks noChangeArrowheads="1"/>
          </p:cNvSpPr>
          <p:nvPr/>
        </p:nvSpPr>
        <p:spPr bwMode="auto">
          <a:xfrm>
            <a:off x="6324600" y="4343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7382" name="Oval 6"/>
          <p:cNvSpPr>
            <a:spLocks noChangeArrowheads="1"/>
          </p:cNvSpPr>
          <p:nvPr/>
        </p:nvSpPr>
        <p:spPr bwMode="auto">
          <a:xfrm>
            <a:off x="2514600" y="6172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7383" name="Oval 7"/>
          <p:cNvSpPr>
            <a:spLocks noChangeArrowheads="1"/>
          </p:cNvSpPr>
          <p:nvPr/>
        </p:nvSpPr>
        <p:spPr bwMode="auto">
          <a:xfrm>
            <a:off x="4572000" y="6324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7384" name="Oval 8"/>
          <p:cNvSpPr>
            <a:spLocks noChangeArrowheads="1"/>
          </p:cNvSpPr>
          <p:nvPr/>
        </p:nvSpPr>
        <p:spPr bwMode="auto">
          <a:xfrm>
            <a:off x="4800600" y="3429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7385" name="Text Box 9"/>
          <p:cNvSpPr txBox="1">
            <a:spLocks noChangeArrowheads="1"/>
          </p:cNvSpPr>
          <p:nvPr/>
        </p:nvSpPr>
        <p:spPr bwMode="auto">
          <a:xfrm>
            <a:off x="3505200" y="914400"/>
            <a:ext cx="331788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s</a:t>
            </a:r>
          </a:p>
        </p:txBody>
      </p:sp>
      <p:sp>
        <p:nvSpPr>
          <p:cNvPr id="997386" name="Text Box 10"/>
          <p:cNvSpPr txBox="1">
            <a:spLocks noChangeArrowheads="1"/>
          </p:cNvSpPr>
          <p:nvPr/>
        </p:nvSpPr>
        <p:spPr bwMode="auto">
          <a:xfrm>
            <a:off x="1246188" y="1828800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a</a:t>
            </a:r>
          </a:p>
        </p:txBody>
      </p:sp>
      <p:sp>
        <p:nvSpPr>
          <p:cNvPr id="997387" name="Text Box 11"/>
          <p:cNvSpPr txBox="1">
            <a:spLocks noChangeArrowheads="1"/>
          </p:cNvSpPr>
          <p:nvPr/>
        </p:nvSpPr>
        <p:spPr bwMode="auto">
          <a:xfrm>
            <a:off x="407988" y="3336925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c</a:t>
            </a:r>
          </a:p>
        </p:txBody>
      </p:sp>
      <p:sp>
        <p:nvSpPr>
          <p:cNvPr id="997388" name="Text Box 12"/>
          <p:cNvSpPr txBox="1">
            <a:spLocks noChangeArrowheads="1"/>
          </p:cNvSpPr>
          <p:nvPr/>
        </p:nvSpPr>
        <p:spPr bwMode="auto">
          <a:xfrm>
            <a:off x="838200" y="50895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h</a:t>
            </a:r>
          </a:p>
        </p:txBody>
      </p:sp>
      <p:sp>
        <p:nvSpPr>
          <p:cNvPr id="997389" name="Text Box 13"/>
          <p:cNvSpPr txBox="1">
            <a:spLocks noChangeArrowheads="1"/>
          </p:cNvSpPr>
          <p:nvPr/>
        </p:nvSpPr>
        <p:spPr bwMode="auto">
          <a:xfrm>
            <a:off x="2209800" y="6096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k</a:t>
            </a:r>
          </a:p>
        </p:txBody>
      </p:sp>
      <p:sp>
        <p:nvSpPr>
          <p:cNvPr id="997390" name="Text Box 14"/>
          <p:cNvSpPr txBox="1">
            <a:spLocks noChangeArrowheads="1"/>
          </p:cNvSpPr>
          <p:nvPr/>
        </p:nvSpPr>
        <p:spPr bwMode="auto">
          <a:xfrm>
            <a:off x="2355850" y="3565525"/>
            <a:ext cx="3111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f</a:t>
            </a:r>
          </a:p>
        </p:txBody>
      </p:sp>
      <p:sp>
        <p:nvSpPr>
          <p:cNvPr id="997391" name="Text Box 15"/>
          <p:cNvSpPr txBox="1">
            <a:spLocks noChangeArrowheads="1"/>
          </p:cNvSpPr>
          <p:nvPr/>
        </p:nvSpPr>
        <p:spPr bwMode="auto">
          <a:xfrm>
            <a:off x="3429000" y="45561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i</a:t>
            </a:r>
          </a:p>
        </p:txBody>
      </p:sp>
      <p:sp>
        <p:nvSpPr>
          <p:cNvPr id="997392" name="Text Box 16"/>
          <p:cNvSpPr txBox="1">
            <a:spLocks noChangeArrowheads="1"/>
          </p:cNvSpPr>
          <p:nvPr/>
        </p:nvSpPr>
        <p:spPr bwMode="auto">
          <a:xfrm>
            <a:off x="4648200" y="63087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l</a:t>
            </a:r>
          </a:p>
        </p:txBody>
      </p:sp>
      <p:sp>
        <p:nvSpPr>
          <p:cNvPr id="997393" name="Text Box 17"/>
          <p:cNvSpPr txBox="1">
            <a:spLocks noChangeArrowheads="1"/>
          </p:cNvSpPr>
          <p:nvPr/>
        </p:nvSpPr>
        <p:spPr bwMode="auto">
          <a:xfrm>
            <a:off x="5995988" y="5470525"/>
            <a:ext cx="481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m</a:t>
            </a:r>
          </a:p>
        </p:txBody>
      </p:sp>
      <p:sp>
        <p:nvSpPr>
          <p:cNvPr id="997394" name="Text Box 18"/>
          <p:cNvSpPr txBox="1">
            <a:spLocks noChangeArrowheads="1"/>
          </p:cNvSpPr>
          <p:nvPr/>
        </p:nvSpPr>
        <p:spPr bwMode="auto">
          <a:xfrm>
            <a:off x="6427788" y="4051300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j</a:t>
            </a:r>
          </a:p>
        </p:txBody>
      </p:sp>
      <p:sp>
        <p:nvSpPr>
          <p:cNvPr id="997395" name="Text Box 19"/>
          <p:cNvSpPr txBox="1">
            <a:spLocks noChangeArrowheads="1"/>
          </p:cNvSpPr>
          <p:nvPr/>
        </p:nvSpPr>
        <p:spPr bwMode="auto">
          <a:xfrm>
            <a:off x="6248400" y="2476500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e</a:t>
            </a:r>
          </a:p>
        </p:txBody>
      </p:sp>
      <p:sp>
        <p:nvSpPr>
          <p:cNvPr id="997396" name="Text Box 20"/>
          <p:cNvSpPr txBox="1">
            <a:spLocks noChangeArrowheads="1"/>
          </p:cNvSpPr>
          <p:nvPr/>
        </p:nvSpPr>
        <p:spPr bwMode="auto">
          <a:xfrm>
            <a:off x="5486400" y="15462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b</a:t>
            </a:r>
          </a:p>
        </p:txBody>
      </p:sp>
      <p:sp>
        <p:nvSpPr>
          <p:cNvPr id="997397" name="Text Box 21"/>
          <p:cNvSpPr txBox="1">
            <a:spLocks noChangeArrowheads="1"/>
          </p:cNvSpPr>
          <p:nvPr/>
        </p:nvSpPr>
        <p:spPr bwMode="auto">
          <a:xfrm>
            <a:off x="4959350" y="3048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g</a:t>
            </a:r>
          </a:p>
        </p:txBody>
      </p:sp>
      <p:sp>
        <p:nvSpPr>
          <p:cNvPr id="997398" name="Text Box 22"/>
          <p:cNvSpPr txBox="1">
            <a:spLocks noChangeArrowheads="1"/>
          </p:cNvSpPr>
          <p:nvPr/>
        </p:nvSpPr>
        <p:spPr bwMode="auto">
          <a:xfrm>
            <a:off x="3435350" y="25908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d</a:t>
            </a:r>
          </a:p>
        </p:txBody>
      </p:sp>
      <p:sp>
        <p:nvSpPr>
          <p:cNvPr id="997399" name="Line 23"/>
          <p:cNvSpPr>
            <a:spLocks noChangeShapeType="1"/>
          </p:cNvSpPr>
          <p:nvPr/>
        </p:nvSpPr>
        <p:spPr bwMode="auto">
          <a:xfrm flipH="1">
            <a:off x="1676400" y="1447800"/>
            <a:ext cx="1981200" cy="762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00" name="Line 24"/>
          <p:cNvSpPr>
            <a:spLocks noChangeShapeType="1"/>
          </p:cNvSpPr>
          <p:nvPr/>
        </p:nvSpPr>
        <p:spPr bwMode="auto">
          <a:xfrm flipH="1">
            <a:off x="3427413" y="1443038"/>
            <a:ext cx="228600" cy="1600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01" name="Line 25"/>
          <p:cNvSpPr>
            <a:spLocks noChangeShapeType="1"/>
          </p:cNvSpPr>
          <p:nvPr/>
        </p:nvSpPr>
        <p:spPr bwMode="auto">
          <a:xfrm>
            <a:off x="3657600" y="1447800"/>
            <a:ext cx="1143000" cy="1981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02" name="Line 26"/>
          <p:cNvSpPr>
            <a:spLocks noChangeShapeType="1"/>
          </p:cNvSpPr>
          <p:nvPr/>
        </p:nvSpPr>
        <p:spPr bwMode="auto">
          <a:xfrm>
            <a:off x="3657600" y="1447800"/>
            <a:ext cx="1752600" cy="457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03" name="Line 27"/>
          <p:cNvSpPr>
            <a:spLocks noChangeShapeType="1"/>
          </p:cNvSpPr>
          <p:nvPr/>
        </p:nvSpPr>
        <p:spPr bwMode="auto">
          <a:xfrm flipH="1">
            <a:off x="4876800" y="1905000"/>
            <a:ext cx="609600" cy="1524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04" name="Line 28"/>
          <p:cNvSpPr>
            <a:spLocks noChangeShapeType="1"/>
          </p:cNvSpPr>
          <p:nvPr/>
        </p:nvSpPr>
        <p:spPr bwMode="auto">
          <a:xfrm flipV="1">
            <a:off x="3352800" y="3581400"/>
            <a:ext cx="1447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05" name="Line 29"/>
          <p:cNvSpPr>
            <a:spLocks noChangeShapeType="1"/>
          </p:cNvSpPr>
          <p:nvPr/>
        </p:nvSpPr>
        <p:spPr bwMode="auto">
          <a:xfrm flipV="1">
            <a:off x="3429000" y="2819400"/>
            <a:ext cx="2743200" cy="304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06" name="Line 30"/>
          <p:cNvSpPr>
            <a:spLocks noChangeShapeType="1"/>
          </p:cNvSpPr>
          <p:nvPr/>
        </p:nvSpPr>
        <p:spPr bwMode="auto">
          <a:xfrm>
            <a:off x="5562600" y="1905000"/>
            <a:ext cx="6858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07" name="Line 31"/>
          <p:cNvSpPr>
            <a:spLocks noChangeShapeType="1"/>
          </p:cNvSpPr>
          <p:nvPr/>
        </p:nvSpPr>
        <p:spPr bwMode="auto">
          <a:xfrm>
            <a:off x="4876800" y="3581400"/>
            <a:ext cx="14478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08" name="Line 32"/>
          <p:cNvSpPr>
            <a:spLocks noChangeShapeType="1"/>
          </p:cNvSpPr>
          <p:nvPr/>
        </p:nvSpPr>
        <p:spPr bwMode="auto">
          <a:xfrm>
            <a:off x="6248400" y="2819400"/>
            <a:ext cx="1524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09" name="Line 33"/>
          <p:cNvSpPr>
            <a:spLocks noChangeShapeType="1"/>
          </p:cNvSpPr>
          <p:nvPr/>
        </p:nvSpPr>
        <p:spPr bwMode="auto">
          <a:xfrm>
            <a:off x="3429000" y="3200400"/>
            <a:ext cx="2438400" cy="24384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10" name="Line 34"/>
          <p:cNvSpPr>
            <a:spLocks noChangeShapeType="1"/>
          </p:cNvSpPr>
          <p:nvPr/>
        </p:nvSpPr>
        <p:spPr bwMode="auto">
          <a:xfrm flipH="1">
            <a:off x="2286000" y="3124200"/>
            <a:ext cx="11430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11" name="Line 35"/>
          <p:cNvSpPr>
            <a:spLocks noChangeShapeType="1"/>
          </p:cNvSpPr>
          <p:nvPr/>
        </p:nvSpPr>
        <p:spPr bwMode="auto">
          <a:xfrm>
            <a:off x="1600200" y="2286000"/>
            <a:ext cx="609600" cy="1524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12" name="Line 36"/>
          <p:cNvSpPr>
            <a:spLocks noChangeShapeType="1"/>
          </p:cNvSpPr>
          <p:nvPr/>
        </p:nvSpPr>
        <p:spPr bwMode="auto">
          <a:xfrm flipH="1">
            <a:off x="838200" y="2286000"/>
            <a:ext cx="762000" cy="1219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13" name="Line 37"/>
          <p:cNvSpPr>
            <a:spLocks noChangeShapeType="1"/>
          </p:cNvSpPr>
          <p:nvPr/>
        </p:nvSpPr>
        <p:spPr bwMode="auto">
          <a:xfrm>
            <a:off x="762000" y="3657600"/>
            <a:ext cx="2438400" cy="1143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14" name="Line 38"/>
          <p:cNvSpPr>
            <a:spLocks noChangeShapeType="1"/>
          </p:cNvSpPr>
          <p:nvPr/>
        </p:nvSpPr>
        <p:spPr bwMode="auto">
          <a:xfrm flipH="1">
            <a:off x="2667000" y="4876800"/>
            <a:ext cx="685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15" name="Line 39"/>
          <p:cNvSpPr>
            <a:spLocks noChangeShapeType="1"/>
          </p:cNvSpPr>
          <p:nvPr/>
        </p:nvSpPr>
        <p:spPr bwMode="auto">
          <a:xfrm>
            <a:off x="3352800" y="4876800"/>
            <a:ext cx="12192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16" name="Line 40"/>
          <p:cNvSpPr>
            <a:spLocks noChangeShapeType="1"/>
          </p:cNvSpPr>
          <p:nvPr/>
        </p:nvSpPr>
        <p:spPr bwMode="auto">
          <a:xfrm flipH="1">
            <a:off x="1371600" y="4876800"/>
            <a:ext cx="1981200" cy="381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17" name="Line 41"/>
          <p:cNvSpPr>
            <a:spLocks noChangeShapeType="1"/>
          </p:cNvSpPr>
          <p:nvPr/>
        </p:nvSpPr>
        <p:spPr bwMode="auto">
          <a:xfrm flipH="1">
            <a:off x="4724400" y="5715000"/>
            <a:ext cx="12192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18" name="Line 42"/>
          <p:cNvSpPr>
            <a:spLocks noChangeShapeType="1"/>
          </p:cNvSpPr>
          <p:nvPr/>
        </p:nvSpPr>
        <p:spPr bwMode="auto">
          <a:xfrm flipV="1">
            <a:off x="6019800" y="44958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19" name="Line 43"/>
          <p:cNvSpPr>
            <a:spLocks noChangeShapeType="1"/>
          </p:cNvSpPr>
          <p:nvPr/>
        </p:nvSpPr>
        <p:spPr bwMode="auto">
          <a:xfrm flipH="1" flipV="1">
            <a:off x="4876800" y="3657600"/>
            <a:ext cx="15240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20" name="Line 44"/>
          <p:cNvSpPr>
            <a:spLocks noChangeShapeType="1"/>
          </p:cNvSpPr>
          <p:nvPr/>
        </p:nvSpPr>
        <p:spPr bwMode="auto">
          <a:xfrm flipH="1" flipV="1">
            <a:off x="2286000" y="3962400"/>
            <a:ext cx="10668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21" name="Line 45"/>
          <p:cNvSpPr>
            <a:spLocks noChangeShapeType="1"/>
          </p:cNvSpPr>
          <p:nvPr/>
        </p:nvSpPr>
        <p:spPr bwMode="auto">
          <a:xfrm flipH="1">
            <a:off x="5943600" y="44196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22" name="Line 46"/>
          <p:cNvSpPr>
            <a:spLocks noChangeShapeType="1"/>
          </p:cNvSpPr>
          <p:nvPr/>
        </p:nvSpPr>
        <p:spPr bwMode="auto">
          <a:xfrm flipV="1">
            <a:off x="4648200" y="3733800"/>
            <a:ext cx="152400" cy="2667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23" name="Line 47"/>
          <p:cNvSpPr>
            <a:spLocks noChangeShapeType="1"/>
          </p:cNvSpPr>
          <p:nvPr/>
        </p:nvSpPr>
        <p:spPr bwMode="auto">
          <a:xfrm flipH="1" flipV="1">
            <a:off x="2743200" y="6324600"/>
            <a:ext cx="1905000" cy="76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24" name="Line 48"/>
          <p:cNvSpPr>
            <a:spLocks noChangeShapeType="1"/>
          </p:cNvSpPr>
          <p:nvPr/>
        </p:nvSpPr>
        <p:spPr bwMode="auto">
          <a:xfrm flipV="1">
            <a:off x="2209800" y="1600200"/>
            <a:ext cx="1295400" cy="2286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25" name="Line 49"/>
          <p:cNvSpPr>
            <a:spLocks noChangeShapeType="1"/>
          </p:cNvSpPr>
          <p:nvPr/>
        </p:nvSpPr>
        <p:spPr bwMode="auto">
          <a:xfrm>
            <a:off x="1219200" y="5334000"/>
            <a:ext cx="12954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26" name="Line 50"/>
          <p:cNvSpPr>
            <a:spLocks noChangeShapeType="1"/>
          </p:cNvSpPr>
          <p:nvPr/>
        </p:nvSpPr>
        <p:spPr bwMode="auto">
          <a:xfrm>
            <a:off x="762000" y="3657600"/>
            <a:ext cx="381000" cy="1600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27" name="Line 51"/>
          <p:cNvSpPr>
            <a:spLocks noChangeShapeType="1"/>
          </p:cNvSpPr>
          <p:nvPr/>
        </p:nvSpPr>
        <p:spPr bwMode="auto">
          <a:xfrm>
            <a:off x="762000" y="3657600"/>
            <a:ext cx="137160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28" name="Line 52"/>
          <p:cNvSpPr>
            <a:spLocks noChangeShapeType="1"/>
          </p:cNvSpPr>
          <p:nvPr/>
        </p:nvSpPr>
        <p:spPr bwMode="auto">
          <a:xfrm>
            <a:off x="74676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29" name="Line 53"/>
          <p:cNvSpPr>
            <a:spLocks noChangeShapeType="1"/>
          </p:cNvSpPr>
          <p:nvPr/>
        </p:nvSpPr>
        <p:spPr bwMode="auto">
          <a:xfrm>
            <a:off x="78613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30" name="Text Box 54"/>
          <p:cNvSpPr txBox="1">
            <a:spLocks noChangeArrowheads="1"/>
          </p:cNvSpPr>
          <p:nvPr/>
        </p:nvSpPr>
        <p:spPr bwMode="auto">
          <a:xfrm>
            <a:off x="6629400" y="304800"/>
            <a:ext cx="2143125" cy="1463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Found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Not Handled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Queue</a:t>
            </a:r>
          </a:p>
        </p:txBody>
      </p:sp>
      <p:sp>
        <p:nvSpPr>
          <p:cNvPr id="997431" name="Oval 55"/>
          <p:cNvSpPr>
            <a:spLocks noChangeArrowheads="1"/>
          </p:cNvSpPr>
          <p:nvPr/>
        </p:nvSpPr>
        <p:spPr bwMode="auto">
          <a:xfrm>
            <a:off x="3581400" y="1371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7432" name="Line 56"/>
          <p:cNvSpPr>
            <a:spLocks noChangeShapeType="1"/>
          </p:cNvSpPr>
          <p:nvPr/>
        </p:nvSpPr>
        <p:spPr bwMode="auto">
          <a:xfrm>
            <a:off x="3657600" y="1447800"/>
            <a:ext cx="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33" name="Text Box 57"/>
          <p:cNvSpPr txBox="1">
            <a:spLocks noChangeArrowheads="1"/>
          </p:cNvSpPr>
          <p:nvPr/>
        </p:nvSpPr>
        <p:spPr bwMode="auto">
          <a:xfrm>
            <a:off x="7502525" y="32607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b</a:t>
            </a:r>
          </a:p>
        </p:txBody>
      </p:sp>
      <p:sp>
        <p:nvSpPr>
          <p:cNvPr id="997434" name="Text Box 58"/>
          <p:cNvSpPr txBox="1">
            <a:spLocks noChangeArrowheads="1"/>
          </p:cNvSpPr>
          <p:nvPr/>
        </p:nvSpPr>
        <p:spPr bwMode="auto">
          <a:xfrm>
            <a:off x="7486650" y="274955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g</a:t>
            </a:r>
          </a:p>
        </p:txBody>
      </p:sp>
      <p:sp>
        <p:nvSpPr>
          <p:cNvPr id="997435" name="Oval 59"/>
          <p:cNvSpPr>
            <a:spLocks noChangeArrowheads="1"/>
          </p:cNvSpPr>
          <p:nvPr/>
        </p:nvSpPr>
        <p:spPr bwMode="auto">
          <a:xfrm>
            <a:off x="1524000" y="2209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7436" name="Oval 60"/>
          <p:cNvSpPr>
            <a:spLocks noChangeArrowheads="1"/>
          </p:cNvSpPr>
          <p:nvPr/>
        </p:nvSpPr>
        <p:spPr bwMode="auto">
          <a:xfrm>
            <a:off x="3352800" y="3048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7437" name="Oval 61"/>
          <p:cNvSpPr>
            <a:spLocks noChangeArrowheads="1"/>
          </p:cNvSpPr>
          <p:nvPr/>
        </p:nvSpPr>
        <p:spPr bwMode="auto">
          <a:xfrm>
            <a:off x="5410200" y="182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7438" name="Oval 62"/>
          <p:cNvSpPr>
            <a:spLocks noChangeArrowheads="1"/>
          </p:cNvSpPr>
          <p:nvPr/>
        </p:nvSpPr>
        <p:spPr bwMode="auto">
          <a:xfrm>
            <a:off x="685800" y="3581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7439" name="Oval 63"/>
          <p:cNvSpPr>
            <a:spLocks noChangeArrowheads="1"/>
          </p:cNvSpPr>
          <p:nvPr/>
        </p:nvSpPr>
        <p:spPr bwMode="auto">
          <a:xfrm>
            <a:off x="2133600" y="3810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7440" name="Text Box 64"/>
          <p:cNvSpPr txBox="1">
            <a:spLocks noChangeArrowheads="1"/>
          </p:cNvSpPr>
          <p:nvPr/>
        </p:nvSpPr>
        <p:spPr bwMode="auto">
          <a:xfrm>
            <a:off x="7507288" y="3644900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c</a:t>
            </a:r>
          </a:p>
        </p:txBody>
      </p:sp>
      <p:sp>
        <p:nvSpPr>
          <p:cNvPr id="997441" name="Text Box 65"/>
          <p:cNvSpPr txBox="1">
            <a:spLocks noChangeArrowheads="1"/>
          </p:cNvSpPr>
          <p:nvPr/>
        </p:nvSpPr>
        <p:spPr bwMode="auto">
          <a:xfrm>
            <a:off x="7512050" y="4098925"/>
            <a:ext cx="3111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f</a:t>
            </a:r>
          </a:p>
        </p:txBody>
      </p:sp>
      <p:sp>
        <p:nvSpPr>
          <p:cNvPr id="997442" name="Oval 66"/>
          <p:cNvSpPr>
            <a:spLocks noChangeArrowheads="1"/>
          </p:cNvSpPr>
          <p:nvPr/>
        </p:nvSpPr>
        <p:spPr bwMode="auto">
          <a:xfrm>
            <a:off x="6172200" y="2743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7443" name="Oval 67"/>
          <p:cNvSpPr>
            <a:spLocks noChangeArrowheads="1"/>
          </p:cNvSpPr>
          <p:nvPr/>
        </p:nvSpPr>
        <p:spPr bwMode="auto">
          <a:xfrm>
            <a:off x="5867400" y="563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7444" name="Text Box 68"/>
          <p:cNvSpPr txBox="1">
            <a:spLocks noChangeArrowheads="1"/>
          </p:cNvSpPr>
          <p:nvPr/>
        </p:nvSpPr>
        <p:spPr bwMode="auto">
          <a:xfrm>
            <a:off x="7456488" y="4419600"/>
            <a:ext cx="481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m</a:t>
            </a:r>
          </a:p>
        </p:txBody>
      </p:sp>
      <p:sp>
        <p:nvSpPr>
          <p:cNvPr id="997445" name="Text Box 69"/>
          <p:cNvSpPr txBox="1">
            <a:spLocks noChangeArrowheads="1"/>
          </p:cNvSpPr>
          <p:nvPr/>
        </p:nvSpPr>
        <p:spPr bwMode="auto">
          <a:xfrm>
            <a:off x="7493000" y="4784725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e</a:t>
            </a:r>
          </a:p>
        </p:txBody>
      </p:sp>
      <p:sp>
        <p:nvSpPr>
          <p:cNvPr id="997446" name="Freeform 70"/>
          <p:cNvSpPr>
            <a:spLocks/>
          </p:cNvSpPr>
          <p:nvPr/>
        </p:nvSpPr>
        <p:spPr bwMode="auto">
          <a:xfrm>
            <a:off x="2209800" y="1219200"/>
            <a:ext cx="2895600" cy="8763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960" y="528"/>
              </a:cxn>
              <a:cxn ang="0">
                <a:pos x="1824" y="0"/>
              </a:cxn>
            </a:cxnLst>
            <a:rect l="0" t="0" r="r" b="b"/>
            <a:pathLst>
              <a:path w="1824" h="552">
                <a:moveTo>
                  <a:pt x="0" y="144"/>
                </a:moveTo>
                <a:cubicBezTo>
                  <a:pt x="328" y="348"/>
                  <a:pt x="656" y="552"/>
                  <a:pt x="960" y="528"/>
                </a:cubicBezTo>
                <a:cubicBezTo>
                  <a:pt x="1264" y="504"/>
                  <a:pt x="1544" y="252"/>
                  <a:pt x="1824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47" name="Freeform 71"/>
          <p:cNvSpPr>
            <a:spLocks/>
          </p:cNvSpPr>
          <p:nvPr/>
        </p:nvSpPr>
        <p:spPr bwMode="auto">
          <a:xfrm>
            <a:off x="762000" y="1943100"/>
            <a:ext cx="5448300" cy="2179638"/>
          </a:xfrm>
          <a:custGeom>
            <a:avLst/>
            <a:gdLst/>
            <a:ahLst/>
            <a:cxnLst>
              <a:cxn ang="0">
                <a:pos x="0" y="272"/>
              </a:cxn>
              <a:cxn ang="0">
                <a:pos x="2688" y="1328"/>
              </a:cxn>
              <a:cxn ang="0">
                <a:pos x="3432" y="0"/>
              </a:cxn>
            </a:cxnLst>
            <a:rect l="0" t="0" r="r" b="b"/>
            <a:pathLst>
              <a:path w="3432" h="1373">
                <a:moveTo>
                  <a:pt x="0" y="272"/>
                </a:moveTo>
                <a:cubicBezTo>
                  <a:pt x="448" y="448"/>
                  <a:pt x="2116" y="1373"/>
                  <a:pt x="2688" y="1328"/>
                </a:cubicBezTo>
                <a:cubicBezTo>
                  <a:pt x="3260" y="1283"/>
                  <a:pt x="3308" y="221"/>
                  <a:pt x="3432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48" name="Text Box 72"/>
          <p:cNvSpPr txBox="1">
            <a:spLocks noChangeArrowheads="1"/>
          </p:cNvSpPr>
          <p:nvPr/>
        </p:nvSpPr>
        <p:spPr bwMode="auto">
          <a:xfrm>
            <a:off x="4022725" y="804863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d=0</a:t>
            </a:r>
          </a:p>
        </p:txBody>
      </p:sp>
      <p:sp>
        <p:nvSpPr>
          <p:cNvPr id="997449" name="Text Box 73"/>
          <p:cNvSpPr txBox="1">
            <a:spLocks noChangeArrowheads="1"/>
          </p:cNvSpPr>
          <p:nvPr/>
        </p:nvSpPr>
        <p:spPr bwMode="auto">
          <a:xfrm>
            <a:off x="5486400" y="11430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d=1</a:t>
            </a:r>
          </a:p>
        </p:txBody>
      </p:sp>
      <p:sp>
        <p:nvSpPr>
          <p:cNvPr id="997450" name="Text Box 74"/>
          <p:cNvSpPr txBox="1">
            <a:spLocks noChangeArrowheads="1"/>
          </p:cNvSpPr>
          <p:nvPr/>
        </p:nvSpPr>
        <p:spPr bwMode="auto">
          <a:xfrm>
            <a:off x="6688138" y="4251325"/>
            <a:ext cx="77946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d=2</a:t>
            </a:r>
          </a:p>
        </p:txBody>
      </p:sp>
      <p:sp>
        <p:nvSpPr>
          <p:cNvPr id="997451" name="Line 75"/>
          <p:cNvSpPr>
            <a:spLocks noChangeShapeType="1"/>
          </p:cNvSpPr>
          <p:nvPr/>
        </p:nvSpPr>
        <p:spPr bwMode="auto">
          <a:xfrm>
            <a:off x="7239000" y="37846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97452" name="Line 76"/>
          <p:cNvSpPr>
            <a:spLocks noChangeShapeType="1"/>
          </p:cNvSpPr>
          <p:nvPr/>
        </p:nvSpPr>
        <p:spPr bwMode="auto">
          <a:xfrm>
            <a:off x="7239000" y="21336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97453" name="Text Box 77"/>
          <p:cNvSpPr txBox="1">
            <a:spLocks noChangeArrowheads="1"/>
          </p:cNvSpPr>
          <p:nvPr/>
        </p:nvSpPr>
        <p:spPr bwMode="auto">
          <a:xfrm>
            <a:off x="7924800" y="2041525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d=1</a:t>
            </a:r>
          </a:p>
        </p:txBody>
      </p:sp>
      <p:sp>
        <p:nvSpPr>
          <p:cNvPr id="997454" name="Text Box 78"/>
          <p:cNvSpPr txBox="1">
            <a:spLocks noChangeArrowheads="1"/>
          </p:cNvSpPr>
          <p:nvPr/>
        </p:nvSpPr>
        <p:spPr bwMode="auto">
          <a:xfrm>
            <a:off x="7924800" y="36576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84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228600"/>
            <a:ext cx="7772400" cy="1143000"/>
          </a:xfrm>
          <a:noFill/>
        </p:spPr>
        <p:txBody>
          <a:bodyPr/>
          <a:lstStyle/>
          <a:p>
            <a:r>
              <a:rPr lang="en-US"/>
              <a:t>BFS</a:t>
            </a:r>
          </a:p>
        </p:txBody>
      </p:sp>
      <p:sp>
        <p:nvSpPr>
          <p:cNvPr id="998403" name="Oval 3"/>
          <p:cNvSpPr>
            <a:spLocks noChangeArrowheads="1"/>
          </p:cNvSpPr>
          <p:nvPr/>
        </p:nvSpPr>
        <p:spPr bwMode="auto">
          <a:xfrm>
            <a:off x="3276600" y="4800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8404" name="Oval 4"/>
          <p:cNvSpPr>
            <a:spLocks noChangeArrowheads="1"/>
          </p:cNvSpPr>
          <p:nvPr/>
        </p:nvSpPr>
        <p:spPr bwMode="auto">
          <a:xfrm>
            <a:off x="1143000" y="5257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8405" name="Oval 5"/>
          <p:cNvSpPr>
            <a:spLocks noChangeArrowheads="1"/>
          </p:cNvSpPr>
          <p:nvPr/>
        </p:nvSpPr>
        <p:spPr bwMode="auto">
          <a:xfrm>
            <a:off x="2514600" y="6172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8406" name="Oval 6"/>
          <p:cNvSpPr>
            <a:spLocks noChangeArrowheads="1"/>
          </p:cNvSpPr>
          <p:nvPr/>
        </p:nvSpPr>
        <p:spPr bwMode="auto">
          <a:xfrm>
            <a:off x="4572000" y="6324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8407" name="Oval 7"/>
          <p:cNvSpPr>
            <a:spLocks noChangeArrowheads="1"/>
          </p:cNvSpPr>
          <p:nvPr/>
        </p:nvSpPr>
        <p:spPr bwMode="auto">
          <a:xfrm>
            <a:off x="4800600" y="3429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8408" name="Text Box 8"/>
          <p:cNvSpPr txBox="1">
            <a:spLocks noChangeArrowheads="1"/>
          </p:cNvSpPr>
          <p:nvPr/>
        </p:nvSpPr>
        <p:spPr bwMode="auto">
          <a:xfrm>
            <a:off x="3505200" y="914400"/>
            <a:ext cx="331788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s</a:t>
            </a:r>
          </a:p>
        </p:txBody>
      </p:sp>
      <p:sp>
        <p:nvSpPr>
          <p:cNvPr id="998409" name="Text Box 9"/>
          <p:cNvSpPr txBox="1">
            <a:spLocks noChangeArrowheads="1"/>
          </p:cNvSpPr>
          <p:nvPr/>
        </p:nvSpPr>
        <p:spPr bwMode="auto">
          <a:xfrm>
            <a:off x="1246188" y="1828800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a</a:t>
            </a:r>
          </a:p>
        </p:txBody>
      </p:sp>
      <p:sp>
        <p:nvSpPr>
          <p:cNvPr id="998410" name="Text Box 10"/>
          <p:cNvSpPr txBox="1">
            <a:spLocks noChangeArrowheads="1"/>
          </p:cNvSpPr>
          <p:nvPr/>
        </p:nvSpPr>
        <p:spPr bwMode="auto">
          <a:xfrm>
            <a:off x="407988" y="3336925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c</a:t>
            </a:r>
          </a:p>
        </p:txBody>
      </p:sp>
      <p:sp>
        <p:nvSpPr>
          <p:cNvPr id="998411" name="Text Box 11"/>
          <p:cNvSpPr txBox="1">
            <a:spLocks noChangeArrowheads="1"/>
          </p:cNvSpPr>
          <p:nvPr/>
        </p:nvSpPr>
        <p:spPr bwMode="auto">
          <a:xfrm>
            <a:off x="838200" y="50895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h</a:t>
            </a:r>
          </a:p>
        </p:txBody>
      </p:sp>
      <p:sp>
        <p:nvSpPr>
          <p:cNvPr id="998412" name="Text Box 12"/>
          <p:cNvSpPr txBox="1">
            <a:spLocks noChangeArrowheads="1"/>
          </p:cNvSpPr>
          <p:nvPr/>
        </p:nvSpPr>
        <p:spPr bwMode="auto">
          <a:xfrm>
            <a:off x="2209800" y="6096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k</a:t>
            </a:r>
          </a:p>
        </p:txBody>
      </p:sp>
      <p:sp>
        <p:nvSpPr>
          <p:cNvPr id="998413" name="Text Box 13"/>
          <p:cNvSpPr txBox="1">
            <a:spLocks noChangeArrowheads="1"/>
          </p:cNvSpPr>
          <p:nvPr/>
        </p:nvSpPr>
        <p:spPr bwMode="auto">
          <a:xfrm>
            <a:off x="2355850" y="3565525"/>
            <a:ext cx="3111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f</a:t>
            </a:r>
          </a:p>
        </p:txBody>
      </p:sp>
      <p:sp>
        <p:nvSpPr>
          <p:cNvPr id="998414" name="Text Box 14"/>
          <p:cNvSpPr txBox="1">
            <a:spLocks noChangeArrowheads="1"/>
          </p:cNvSpPr>
          <p:nvPr/>
        </p:nvSpPr>
        <p:spPr bwMode="auto">
          <a:xfrm>
            <a:off x="3429000" y="45561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i</a:t>
            </a:r>
          </a:p>
        </p:txBody>
      </p:sp>
      <p:sp>
        <p:nvSpPr>
          <p:cNvPr id="998415" name="Text Box 15"/>
          <p:cNvSpPr txBox="1">
            <a:spLocks noChangeArrowheads="1"/>
          </p:cNvSpPr>
          <p:nvPr/>
        </p:nvSpPr>
        <p:spPr bwMode="auto">
          <a:xfrm>
            <a:off x="4648200" y="63087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l</a:t>
            </a:r>
          </a:p>
        </p:txBody>
      </p:sp>
      <p:sp>
        <p:nvSpPr>
          <p:cNvPr id="998416" name="Text Box 16"/>
          <p:cNvSpPr txBox="1">
            <a:spLocks noChangeArrowheads="1"/>
          </p:cNvSpPr>
          <p:nvPr/>
        </p:nvSpPr>
        <p:spPr bwMode="auto">
          <a:xfrm>
            <a:off x="5995988" y="5470525"/>
            <a:ext cx="481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m</a:t>
            </a:r>
          </a:p>
        </p:txBody>
      </p:sp>
      <p:sp>
        <p:nvSpPr>
          <p:cNvPr id="998417" name="Text Box 17"/>
          <p:cNvSpPr txBox="1">
            <a:spLocks noChangeArrowheads="1"/>
          </p:cNvSpPr>
          <p:nvPr/>
        </p:nvSpPr>
        <p:spPr bwMode="auto">
          <a:xfrm>
            <a:off x="6427788" y="4051300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j</a:t>
            </a:r>
          </a:p>
        </p:txBody>
      </p:sp>
      <p:sp>
        <p:nvSpPr>
          <p:cNvPr id="998418" name="Text Box 18"/>
          <p:cNvSpPr txBox="1">
            <a:spLocks noChangeArrowheads="1"/>
          </p:cNvSpPr>
          <p:nvPr/>
        </p:nvSpPr>
        <p:spPr bwMode="auto">
          <a:xfrm>
            <a:off x="6248400" y="2476500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e</a:t>
            </a:r>
          </a:p>
        </p:txBody>
      </p:sp>
      <p:sp>
        <p:nvSpPr>
          <p:cNvPr id="998419" name="Text Box 19"/>
          <p:cNvSpPr txBox="1">
            <a:spLocks noChangeArrowheads="1"/>
          </p:cNvSpPr>
          <p:nvPr/>
        </p:nvSpPr>
        <p:spPr bwMode="auto">
          <a:xfrm>
            <a:off x="5486400" y="15462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b</a:t>
            </a:r>
          </a:p>
        </p:txBody>
      </p:sp>
      <p:sp>
        <p:nvSpPr>
          <p:cNvPr id="998420" name="Text Box 20"/>
          <p:cNvSpPr txBox="1">
            <a:spLocks noChangeArrowheads="1"/>
          </p:cNvSpPr>
          <p:nvPr/>
        </p:nvSpPr>
        <p:spPr bwMode="auto">
          <a:xfrm>
            <a:off x="4959350" y="3048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g</a:t>
            </a:r>
          </a:p>
        </p:txBody>
      </p:sp>
      <p:sp>
        <p:nvSpPr>
          <p:cNvPr id="998421" name="Text Box 21"/>
          <p:cNvSpPr txBox="1">
            <a:spLocks noChangeArrowheads="1"/>
          </p:cNvSpPr>
          <p:nvPr/>
        </p:nvSpPr>
        <p:spPr bwMode="auto">
          <a:xfrm>
            <a:off x="3435350" y="25908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d</a:t>
            </a:r>
          </a:p>
        </p:txBody>
      </p:sp>
      <p:sp>
        <p:nvSpPr>
          <p:cNvPr id="998422" name="Line 22"/>
          <p:cNvSpPr>
            <a:spLocks noChangeShapeType="1"/>
          </p:cNvSpPr>
          <p:nvPr/>
        </p:nvSpPr>
        <p:spPr bwMode="auto">
          <a:xfrm flipH="1">
            <a:off x="1676400" y="1447800"/>
            <a:ext cx="1981200" cy="762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23" name="Line 23"/>
          <p:cNvSpPr>
            <a:spLocks noChangeShapeType="1"/>
          </p:cNvSpPr>
          <p:nvPr/>
        </p:nvSpPr>
        <p:spPr bwMode="auto">
          <a:xfrm flipH="1">
            <a:off x="3427413" y="1443038"/>
            <a:ext cx="228600" cy="1600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24" name="Line 24"/>
          <p:cNvSpPr>
            <a:spLocks noChangeShapeType="1"/>
          </p:cNvSpPr>
          <p:nvPr/>
        </p:nvSpPr>
        <p:spPr bwMode="auto">
          <a:xfrm>
            <a:off x="3657600" y="1447800"/>
            <a:ext cx="1143000" cy="1981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25" name="Line 25"/>
          <p:cNvSpPr>
            <a:spLocks noChangeShapeType="1"/>
          </p:cNvSpPr>
          <p:nvPr/>
        </p:nvSpPr>
        <p:spPr bwMode="auto">
          <a:xfrm>
            <a:off x="3657600" y="1447800"/>
            <a:ext cx="1752600" cy="457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26" name="Line 26"/>
          <p:cNvSpPr>
            <a:spLocks noChangeShapeType="1"/>
          </p:cNvSpPr>
          <p:nvPr/>
        </p:nvSpPr>
        <p:spPr bwMode="auto">
          <a:xfrm flipH="1">
            <a:off x="4876800" y="1905000"/>
            <a:ext cx="609600" cy="1524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27" name="Line 27"/>
          <p:cNvSpPr>
            <a:spLocks noChangeShapeType="1"/>
          </p:cNvSpPr>
          <p:nvPr/>
        </p:nvSpPr>
        <p:spPr bwMode="auto">
          <a:xfrm flipV="1">
            <a:off x="3352800" y="3581400"/>
            <a:ext cx="1447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28" name="Line 28"/>
          <p:cNvSpPr>
            <a:spLocks noChangeShapeType="1"/>
          </p:cNvSpPr>
          <p:nvPr/>
        </p:nvSpPr>
        <p:spPr bwMode="auto">
          <a:xfrm flipV="1">
            <a:off x="3429000" y="2819400"/>
            <a:ext cx="2743200" cy="304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29" name="Line 29"/>
          <p:cNvSpPr>
            <a:spLocks noChangeShapeType="1"/>
          </p:cNvSpPr>
          <p:nvPr/>
        </p:nvSpPr>
        <p:spPr bwMode="auto">
          <a:xfrm>
            <a:off x="5562600" y="1905000"/>
            <a:ext cx="6858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30" name="Line 30"/>
          <p:cNvSpPr>
            <a:spLocks noChangeShapeType="1"/>
          </p:cNvSpPr>
          <p:nvPr/>
        </p:nvSpPr>
        <p:spPr bwMode="auto">
          <a:xfrm>
            <a:off x="4876800" y="3581400"/>
            <a:ext cx="1447800" cy="685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31" name="Line 31"/>
          <p:cNvSpPr>
            <a:spLocks noChangeShapeType="1"/>
          </p:cNvSpPr>
          <p:nvPr/>
        </p:nvSpPr>
        <p:spPr bwMode="auto">
          <a:xfrm>
            <a:off x="6248400" y="2819400"/>
            <a:ext cx="1524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32" name="Line 32"/>
          <p:cNvSpPr>
            <a:spLocks noChangeShapeType="1"/>
          </p:cNvSpPr>
          <p:nvPr/>
        </p:nvSpPr>
        <p:spPr bwMode="auto">
          <a:xfrm>
            <a:off x="3429000" y="3200400"/>
            <a:ext cx="2438400" cy="24384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33" name="Line 33"/>
          <p:cNvSpPr>
            <a:spLocks noChangeShapeType="1"/>
          </p:cNvSpPr>
          <p:nvPr/>
        </p:nvSpPr>
        <p:spPr bwMode="auto">
          <a:xfrm flipH="1">
            <a:off x="2286000" y="3124200"/>
            <a:ext cx="11430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34" name="Line 34"/>
          <p:cNvSpPr>
            <a:spLocks noChangeShapeType="1"/>
          </p:cNvSpPr>
          <p:nvPr/>
        </p:nvSpPr>
        <p:spPr bwMode="auto">
          <a:xfrm>
            <a:off x="1600200" y="2286000"/>
            <a:ext cx="609600" cy="1524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35" name="Line 35"/>
          <p:cNvSpPr>
            <a:spLocks noChangeShapeType="1"/>
          </p:cNvSpPr>
          <p:nvPr/>
        </p:nvSpPr>
        <p:spPr bwMode="auto">
          <a:xfrm flipH="1">
            <a:off x="838200" y="2286000"/>
            <a:ext cx="762000" cy="1219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36" name="Line 36"/>
          <p:cNvSpPr>
            <a:spLocks noChangeShapeType="1"/>
          </p:cNvSpPr>
          <p:nvPr/>
        </p:nvSpPr>
        <p:spPr bwMode="auto">
          <a:xfrm>
            <a:off x="762000" y="3657600"/>
            <a:ext cx="2438400" cy="1143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37" name="Line 37"/>
          <p:cNvSpPr>
            <a:spLocks noChangeShapeType="1"/>
          </p:cNvSpPr>
          <p:nvPr/>
        </p:nvSpPr>
        <p:spPr bwMode="auto">
          <a:xfrm flipH="1">
            <a:off x="2667000" y="4876800"/>
            <a:ext cx="685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38" name="Line 38"/>
          <p:cNvSpPr>
            <a:spLocks noChangeShapeType="1"/>
          </p:cNvSpPr>
          <p:nvPr/>
        </p:nvSpPr>
        <p:spPr bwMode="auto">
          <a:xfrm>
            <a:off x="3352800" y="4876800"/>
            <a:ext cx="12192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39" name="Line 39"/>
          <p:cNvSpPr>
            <a:spLocks noChangeShapeType="1"/>
          </p:cNvSpPr>
          <p:nvPr/>
        </p:nvSpPr>
        <p:spPr bwMode="auto">
          <a:xfrm flipH="1">
            <a:off x="1371600" y="4876800"/>
            <a:ext cx="1981200" cy="381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40" name="Line 40"/>
          <p:cNvSpPr>
            <a:spLocks noChangeShapeType="1"/>
          </p:cNvSpPr>
          <p:nvPr/>
        </p:nvSpPr>
        <p:spPr bwMode="auto">
          <a:xfrm flipH="1">
            <a:off x="4724400" y="5715000"/>
            <a:ext cx="12192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41" name="Line 41"/>
          <p:cNvSpPr>
            <a:spLocks noChangeShapeType="1"/>
          </p:cNvSpPr>
          <p:nvPr/>
        </p:nvSpPr>
        <p:spPr bwMode="auto">
          <a:xfrm flipV="1">
            <a:off x="6019800" y="44958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42" name="Line 42"/>
          <p:cNvSpPr>
            <a:spLocks noChangeShapeType="1"/>
          </p:cNvSpPr>
          <p:nvPr/>
        </p:nvSpPr>
        <p:spPr bwMode="auto">
          <a:xfrm flipH="1" flipV="1">
            <a:off x="4876800" y="3657600"/>
            <a:ext cx="15240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43" name="Line 43"/>
          <p:cNvSpPr>
            <a:spLocks noChangeShapeType="1"/>
          </p:cNvSpPr>
          <p:nvPr/>
        </p:nvSpPr>
        <p:spPr bwMode="auto">
          <a:xfrm flipH="1" flipV="1">
            <a:off x="2286000" y="3962400"/>
            <a:ext cx="10668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44" name="Line 44"/>
          <p:cNvSpPr>
            <a:spLocks noChangeShapeType="1"/>
          </p:cNvSpPr>
          <p:nvPr/>
        </p:nvSpPr>
        <p:spPr bwMode="auto">
          <a:xfrm flipH="1">
            <a:off x="5943600" y="44196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45" name="Line 45"/>
          <p:cNvSpPr>
            <a:spLocks noChangeShapeType="1"/>
          </p:cNvSpPr>
          <p:nvPr/>
        </p:nvSpPr>
        <p:spPr bwMode="auto">
          <a:xfrm flipV="1">
            <a:off x="4648200" y="3733800"/>
            <a:ext cx="152400" cy="2667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46" name="Line 46"/>
          <p:cNvSpPr>
            <a:spLocks noChangeShapeType="1"/>
          </p:cNvSpPr>
          <p:nvPr/>
        </p:nvSpPr>
        <p:spPr bwMode="auto">
          <a:xfrm flipH="1" flipV="1">
            <a:off x="2743200" y="6324600"/>
            <a:ext cx="1905000" cy="76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47" name="Line 47"/>
          <p:cNvSpPr>
            <a:spLocks noChangeShapeType="1"/>
          </p:cNvSpPr>
          <p:nvPr/>
        </p:nvSpPr>
        <p:spPr bwMode="auto">
          <a:xfrm flipV="1">
            <a:off x="2209800" y="1600200"/>
            <a:ext cx="1295400" cy="2286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48" name="Line 48"/>
          <p:cNvSpPr>
            <a:spLocks noChangeShapeType="1"/>
          </p:cNvSpPr>
          <p:nvPr/>
        </p:nvSpPr>
        <p:spPr bwMode="auto">
          <a:xfrm>
            <a:off x="1219200" y="5334000"/>
            <a:ext cx="12954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49" name="Line 49"/>
          <p:cNvSpPr>
            <a:spLocks noChangeShapeType="1"/>
          </p:cNvSpPr>
          <p:nvPr/>
        </p:nvSpPr>
        <p:spPr bwMode="auto">
          <a:xfrm>
            <a:off x="762000" y="3657600"/>
            <a:ext cx="381000" cy="1600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50" name="Line 50"/>
          <p:cNvSpPr>
            <a:spLocks noChangeShapeType="1"/>
          </p:cNvSpPr>
          <p:nvPr/>
        </p:nvSpPr>
        <p:spPr bwMode="auto">
          <a:xfrm>
            <a:off x="762000" y="3657600"/>
            <a:ext cx="137160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51" name="Text Box 51"/>
          <p:cNvSpPr txBox="1">
            <a:spLocks noChangeArrowheads="1"/>
          </p:cNvSpPr>
          <p:nvPr/>
        </p:nvSpPr>
        <p:spPr bwMode="auto">
          <a:xfrm>
            <a:off x="6629400" y="304800"/>
            <a:ext cx="2143125" cy="1463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Found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Not Handled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Queue</a:t>
            </a:r>
          </a:p>
        </p:txBody>
      </p:sp>
      <p:sp>
        <p:nvSpPr>
          <p:cNvPr id="998452" name="Oval 52"/>
          <p:cNvSpPr>
            <a:spLocks noChangeArrowheads="1"/>
          </p:cNvSpPr>
          <p:nvPr/>
        </p:nvSpPr>
        <p:spPr bwMode="auto">
          <a:xfrm>
            <a:off x="3581400" y="1371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8453" name="Line 53"/>
          <p:cNvSpPr>
            <a:spLocks noChangeShapeType="1"/>
          </p:cNvSpPr>
          <p:nvPr/>
        </p:nvSpPr>
        <p:spPr bwMode="auto">
          <a:xfrm>
            <a:off x="3657600" y="1447800"/>
            <a:ext cx="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54" name="Oval 54"/>
          <p:cNvSpPr>
            <a:spLocks noChangeArrowheads="1"/>
          </p:cNvSpPr>
          <p:nvPr/>
        </p:nvSpPr>
        <p:spPr bwMode="auto">
          <a:xfrm>
            <a:off x="1524000" y="2209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8455" name="Oval 55"/>
          <p:cNvSpPr>
            <a:spLocks noChangeArrowheads="1"/>
          </p:cNvSpPr>
          <p:nvPr/>
        </p:nvSpPr>
        <p:spPr bwMode="auto">
          <a:xfrm>
            <a:off x="3352800" y="3048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8456" name="Oval 56"/>
          <p:cNvSpPr>
            <a:spLocks noChangeArrowheads="1"/>
          </p:cNvSpPr>
          <p:nvPr/>
        </p:nvSpPr>
        <p:spPr bwMode="auto">
          <a:xfrm>
            <a:off x="5410200" y="182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8457" name="Oval 57"/>
          <p:cNvSpPr>
            <a:spLocks noChangeArrowheads="1"/>
          </p:cNvSpPr>
          <p:nvPr/>
        </p:nvSpPr>
        <p:spPr bwMode="auto">
          <a:xfrm>
            <a:off x="685800" y="3581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8458" name="Oval 58"/>
          <p:cNvSpPr>
            <a:spLocks noChangeArrowheads="1"/>
          </p:cNvSpPr>
          <p:nvPr/>
        </p:nvSpPr>
        <p:spPr bwMode="auto">
          <a:xfrm>
            <a:off x="2133600" y="3810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8459" name="Oval 59"/>
          <p:cNvSpPr>
            <a:spLocks noChangeArrowheads="1"/>
          </p:cNvSpPr>
          <p:nvPr/>
        </p:nvSpPr>
        <p:spPr bwMode="auto">
          <a:xfrm>
            <a:off x="6172200" y="2743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8460" name="Oval 60"/>
          <p:cNvSpPr>
            <a:spLocks noChangeArrowheads="1"/>
          </p:cNvSpPr>
          <p:nvPr/>
        </p:nvSpPr>
        <p:spPr bwMode="auto">
          <a:xfrm>
            <a:off x="5867400" y="563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8461" name="Oval 61"/>
          <p:cNvSpPr>
            <a:spLocks noChangeArrowheads="1"/>
          </p:cNvSpPr>
          <p:nvPr/>
        </p:nvSpPr>
        <p:spPr bwMode="auto">
          <a:xfrm>
            <a:off x="6324600" y="4343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8462" name="Freeform 62"/>
          <p:cNvSpPr>
            <a:spLocks/>
          </p:cNvSpPr>
          <p:nvPr/>
        </p:nvSpPr>
        <p:spPr bwMode="auto">
          <a:xfrm>
            <a:off x="2209800" y="1219200"/>
            <a:ext cx="2895600" cy="8763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960" y="528"/>
              </a:cxn>
              <a:cxn ang="0">
                <a:pos x="1824" y="0"/>
              </a:cxn>
            </a:cxnLst>
            <a:rect l="0" t="0" r="r" b="b"/>
            <a:pathLst>
              <a:path w="1824" h="552">
                <a:moveTo>
                  <a:pt x="0" y="144"/>
                </a:moveTo>
                <a:cubicBezTo>
                  <a:pt x="328" y="348"/>
                  <a:pt x="656" y="552"/>
                  <a:pt x="960" y="528"/>
                </a:cubicBezTo>
                <a:cubicBezTo>
                  <a:pt x="1264" y="504"/>
                  <a:pt x="1544" y="252"/>
                  <a:pt x="1824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63" name="Freeform 63"/>
          <p:cNvSpPr>
            <a:spLocks/>
          </p:cNvSpPr>
          <p:nvPr/>
        </p:nvSpPr>
        <p:spPr bwMode="auto">
          <a:xfrm>
            <a:off x="762000" y="1943100"/>
            <a:ext cx="5448300" cy="2179638"/>
          </a:xfrm>
          <a:custGeom>
            <a:avLst/>
            <a:gdLst/>
            <a:ahLst/>
            <a:cxnLst>
              <a:cxn ang="0">
                <a:pos x="0" y="272"/>
              </a:cxn>
              <a:cxn ang="0">
                <a:pos x="2688" y="1328"/>
              </a:cxn>
              <a:cxn ang="0">
                <a:pos x="3432" y="0"/>
              </a:cxn>
            </a:cxnLst>
            <a:rect l="0" t="0" r="r" b="b"/>
            <a:pathLst>
              <a:path w="3432" h="1373">
                <a:moveTo>
                  <a:pt x="0" y="272"/>
                </a:moveTo>
                <a:cubicBezTo>
                  <a:pt x="448" y="448"/>
                  <a:pt x="2116" y="1373"/>
                  <a:pt x="2688" y="1328"/>
                </a:cubicBezTo>
                <a:cubicBezTo>
                  <a:pt x="3260" y="1283"/>
                  <a:pt x="3308" y="221"/>
                  <a:pt x="3432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64" name="Text Box 64"/>
          <p:cNvSpPr txBox="1">
            <a:spLocks noChangeArrowheads="1"/>
          </p:cNvSpPr>
          <p:nvPr/>
        </p:nvSpPr>
        <p:spPr bwMode="auto">
          <a:xfrm>
            <a:off x="4022725" y="804863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d=0</a:t>
            </a:r>
          </a:p>
        </p:txBody>
      </p:sp>
      <p:sp>
        <p:nvSpPr>
          <p:cNvPr id="998465" name="Text Box 65"/>
          <p:cNvSpPr txBox="1">
            <a:spLocks noChangeArrowheads="1"/>
          </p:cNvSpPr>
          <p:nvPr/>
        </p:nvSpPr>
        <p:spPr bwMode="auto">
          <a:xfrm>
            <a:off x="5486400" y="11430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d=1</a:t>
            </a:r>
          </a:p>
        </p:txBody>
      </p:sp>
      <p:sp>
        <p:nvSpPr>
          <p:cNvPr id="998466" name="Text Box 66"/>
          <p:cNvSpPr txBox="1">
            <a:spLocks noChangeArrowheads="1"/>
          </p:cNvSpPr>
          <p:nvPr/>
        </p:nvSpPr>
        <p:spPr bwMode="auto">
          <a:xfrm>
            <a:off x="6688138" y="4251325"/>
            <a:ext cx="77946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d=2</a:t>
            </a:r>
          </a:p>
        </p:txBody>
      </p:sp>
      <p:sp>
        <p:nvSpPr>
          <p:cNvPr id="998467" name="Line 67"/>
          <p:cNvSpPr>
            <a:spLocks noChangeShapeType="1"/>
          </p:cNvSpPr>
          <p:nvPr/>
        </p:nvSpPr>
        <p:spPr bwMode="auto">
          <a:xfrm>
            <a:off x="74676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68" name="Line 68"/>
          <p:cNvSpPr>
            <a:spLocks noChangeShapeType="1"/>
          </p:cNvSpPr>
          <p:nvPr/>
        </p:nvSpPr>
        <p:spPr bwMode="auto">
          <a:xfrm>
            <a:off x="78613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69" name="Text Box 69"/>
          <p:cNvSpPr txBox="1">
            <a:spLocks noChangeArrowheads="1"/>
          </p:cNvSpPr>
          <p:nvPr/>
        </p:nvSpPr>
        <p:spPr bwMode="auto">
          <a:xfrm>
            <a:off x="7502525" y="32607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b</a:t>
            </a:r>
          </a:p>
        </p:txBody>
      </p:sp>
      <p:sp>
        <p:nvSpPr>
          <p:cNvPr id="998470" name="Text Box 70"/>
          <p:cNvSpPr txBox="1">
            <a:spLocks noChangeArrowheads="1"/>
          </p:cNvSpPr>
          <p:nvPr/>
        </p:nvSpPr>
        <p:spPr bwMode="auto">
          <a:xfrm>
            <a:off x="7486650" y="50895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j</a:t>
            </a:r>
          </a:p>
        </p:txBody>
      </p:sp>
      <p:sp>
        <p:nvSpPr>
          <p:cNvPr id="998471" name="Text Box 71"/>
          <p:cNvSpPr txBox="1">
            <a:spLocks noChangeArrowheads="1"/>
          </p:cNvSpPr>
          <p:nvPr/>
        </p:nvSpPr>
        <p:spPr bwMode="auto">
          <a:xfrm>
            <a:off x="7507288" y="3644900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c</a:t>
            </a:r>
          </a:p>
        </p:txBody>
      </p:sp>
      <p:sp>
        <p:nvSpPr>
          <p:cNvPr id="998472" name="Text Box 72"/>
          <p:cNvSpPr txBox="1">
            <a:spLocks noChangeArrowheads="1"/>
          </p:cNvSpPr>
          <p:nvPr/>
        </p:nvSpPr>
        <p:spPr bwMode="auto">
          <a:xfrm>
            <a:off x="7512050" y="4098925"/>
            <a:ext cx="3111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f</a:t>
            </a:r>
          </a:p>
        </p:txBody>
      </p:sp>
      <p:sp>
        <p:nvSpPr>
          <p:cNvPr id="998473" name="Text Box 73"/>
          <p:cNvSpPr txBox="1">
            <a:spLocks noChangeArrowheads="1"/>
          </p:cNvSpPr>
          <p:nvPr/>
        </p:nvSpPr>
        <p:spPr bwMode="auto">
          <a:xfrm>
            <a:off x="7456488" y="4419600"/>
            <a:ext cx="481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m</a:t>
            </a:r>
          </a:p>
        </p:txBody>
      </p:sp>
      <p:sp>
        <p:nvSpPr>
          <p:cNvPr id="998474" name="Text Box 74"/>
          <p:cNvSpPr txBox="1">
            <a:spLocks noChangeArrowheads="1"/>
          </p:cNvSpPr>
          <p:nvPr/>
        </p:nvSpPr>
        <p:spPr bwMode="auto">
          <a:xfrm>
            <a:off x="7493000" y="4784725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e</a:t>
            </a:r>
          </a:p>
        </p:txBody>
      </p:sp>
      <p:sp>
        <p:nvSpPr>
          <p:cNvPr id="998475" name="Line 75"/>
          <p:cNvSpPr>
            <a:spLocks noChangeShapeType="1"/>
          </p:cNvSpPr>
          <p:nvPr/>
        </p:nvSpPr>
        <p:spPr bwMode="auto">
          <a:xfrm>
            <a:off x="7239000" y="37846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98476" name="Line 76"/>
          <p:cNvSpPr>
            <a:spLocks noChangeShapeType="1"/>
          </p:cNvSpPr>
          <p:nvPr/>
        </p:nvSpPr>
        <p:spPr bwMode="auto">
          <a:xfrm>
            <a:off x="7239000" y="21336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98477" name="Text Box 77"/>
          <p:cNvSpPr txBox="1">
            <a:spLocks noChangeArrowheads="1"/>
          </p:cNvSpPr>
          <p:nvPr/>
        </p:nvSpPr>
        <p:spPr bwMode="auto">
          <a:xfrm>
            <a:off x="7924800" y="2041525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d=1</a:t>
            </a:r>
          </a:p>
        </p:txBody>
      </p:sp>
      <p:sp>
        <p:nvSpPr>
          <p:cNvPr id="998478" name="Text Box 78"/>
          <p:cNvSpPr txBox="1">
            <a:spLocks noChangeArrowheads="1"/>
          </p:cNvSpPr>
          <p:nvPr/>
        </p:nvSpPr>
        <p:spPr bwMode="auto">
          <a:xfrm>
            <a:off x="7924800" y="36576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94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228600"/>
            <a:ext cx="7772400" cy="1143000"/>
          </a:xfrm>
          <a:noFill/>
        </p:spPr>
        <p:txBody>
          <a:bodyPr/>
          <a:lstStyle/>
          <a:p>
            <a:r>
              <a:rPr lang="en-US"/>
              <a:t>BFS</a:t>
            </a:r>
          </a:p>
        </p:txBody>
      </p:sp>
      <p:sp>
        <p:nvSpPr>
          <p:cNvPr id="999427" name="Oval 3"/>
          <p:cNvSpPr>
            <a:spLocks noChangeArrowheads="1"/>
          </p:cNvSpPr>
          <p:nvPr/>
        </p:nvSpPr>
        <p:spPr bwMode="auto">
          <a:xfrm>
            <a:off x="3276600" y="4800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9428" name="Oval 4"/>
          <p:cNvSpPr>
            <a:spLocks noChangeArrowheads="1"/>
          </p:cNvSpPr>
          <p:nvPr/>
        </p:nvSpPr>
        <p:spPr bwMode="auto">
          <a:xfrm>
            <a:off x="1143000" y="5257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9429" name="Oval 5"/>
          <p:cNvSpPr>
            <a:spLocks noChangeArrowheads="1"/>
          </p:cNvSpPr>
          <p:nvPr/>
        </p:nvSpPr>
        <p:spPr bwMode="auto">
          <a:xfrm>
            <a:off x="2514600" y="6172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9430" name="Oval 6"/>
          <p:cNvSpPr>
            <a:spLocks noChangeArrowheads="1"/>
          </p:cNvSpPr>
          <p:nvPr/>
        </p:nvSpPr>
        <p:spPr bwMode="auto">
          <a:xfrm>
            <a:off x="4572000" y="6324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9431" name="Oval 7"/>
          <p:cNvSpPr>
            <a:spLocks noChangeArrowheads="1"/>
          </p:cNvSpPr>
          <p:nvPr/>
        </p:nvSpPr>
        <p:spPr bwMode="auto">
          <a:xfrm>
            <a:off x="4800600" y="3429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9432" name="Text Box 8"/>
          <p:cNvSpPr txBox="1">
            <a:spLocks noChangeArrowheads="1"/>
          </p:cNvSpPr>
          <p:nvPr/>
        </p:nvSpPr>
        <p:spPr bwMode="auto">
          <a:xfrm>
            <a:off x="3505200" y="914400"/>
            <a:ext cx="331788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s</a:t>
            </a:r>
          </a:p>
        </p:txBody>
      </p:sp>
      <p:sp>
        <p:nvSpPr>
          <p:cNvPr id="999433" name="Text Box 9"/>
          <p:cNvSpPr txBox="1">
            <a:spLocks noChangeArrowheads="1"/>
          </p:cNvSpPr>
          <p:nvPr/>
        </p:nvSpPr>
        <p:spPr bwMode="auto">
          <a:xfrm>
            <a:off x="1246188" y="1828800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a</a:t>
            </a:r>
          </a:p>
        </p:txBody>
      </p:sp>
      <p:sp>
        <p:nvSpPr>
          <p:cNvPr id="999434" name="Text Box 10"/>
          <p:cNvSpPr txBox="1">
            <a:spLocks noChangeArrowheads="1"/>
          </p:cNvSpPr>
          <p:nvPr/>
        </p:nvSpPr>
        <p:spPr bwMode="auto">
          <a:xfrm>
            <a:off x="407988" y="3336925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c</a:t>
            </a:r>
          </a:p>
        </p:txBody>
      </p:sp>
      <p:sp>
        <p:nvSpPr>
          <p:cNvPr id="999435" name="Text Box 11"/>
          <p:cNvSpPr txBox="1">
            <a:spLocks noChangeArrowheads="1"/>
          </p:cNvSpPr>
          <p:nvPr/>
        </p:nvSpPr>
        <p:spPr bwMode="auto">
          <a:xfrm>
            <a:off x="838200" y="50895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h</a:t>
            </a:r>
          </a:p>
        </p:txBody>
      </p:sp>
      <p:sp>
        <p:nvSpPr>
          <p:cNvPr id="999436" name="Text Box 12"/>
          <p:cNvSpPr txBox="1">
            <a:spLocks noChangeArrowheads="1"/>
          </p:cNvSpPr>
          <p:nvPr/>
        </p:nvSpPr>
        <p:spPr bwMode="auto">
          <a:xfrm>
            <a:off x="2209800" y="6096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k</a:t>
            </a:r>
          </a:p>
        </p:txBody>
      </p:sp>
      <p:sp>
        <p:nvSpPr>
          <p:cNvPr id="999437" name="Text Box 13"/>
          <p:cNvSpPr txBox="1">
            <a:spLocks noChangeArrowheads="1"/>
          </p:cNvSpPr>
          <p:nvPr/>
        </p:nvSpPr>
        <p:spPr bwMode="auto">
          <a:xfrm>
            <a:off x="2355850" y="3565525"/>
            <a:ext cx="3111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f</a:t>
            </a:r>
          </a:p>
        </p:txBody>
      </p:sp>
      <p:sp>
        <p:nvSpPr>
          <p:cNvPr id="999438" name="Text Box 14"/>
          <p:cNvSpPr txBox="1">
            <a:spLocks noChangeArrowheads="1"/>
          </p:cNvSpPr>
          <p:nvPr/>
        </p:nvSpPr>
        <p:spPr bwMode="auto">
          <a:xfrm>
            <a:off x="3429000" y="45561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i</a:t>
            </a:r>
          </a:p>
        </p:txBody>
      </p:sp>
      <p:sp>
        <p:nvSpPr>
          <p:cNvPr id="999439" name="Text Box 15"/>
          <p:cNvSpPr txBox="1">
            <a:spLocks noChangeArrowheads="1"/>
          </p:cNvSpPr>
          <p:nvPr/>
        </p:nvSpPr>
        <p:spPr bwMode="auto">
          <a:xfrm>
            <a:off x="4648200" y="63087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l</a:t>
            </a:r>
          </a:p>
        </p:txBody>
      </p:sp>
      <p:sp>
        <p:nvSpPr>
          <p:cNvPr id="999440" name="Text Box 16"/>
          <p:cNvSpPr txBox="1">
            <a:spLocks noChangeArrowheads="1"/>
          </p:cNvSpPr>
          <p:nvPr/>
        </p:nvSpPr>
        <p:spPr bwMode="auto">
          <a:xfrm>
            <a:off x="5995988" y="5470525"/>
            <a:ext cx="481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m</a:t>
            </a:r>
          </a:p>
        </p:txBody>
      </p:sp>
      <p:sp>
        <p:nvSpPr>
          <p:cNvPr id="999441" name="Text Box 17"/>
          <p:cNvSpPr txBox="1">
            <a:spLocks noChangeArrowheads="1"/>
          </p:cNvSpPr>
          <p:nvPr/>
        </p:nvSpPr>
        <p:spPr bwMode="auto">
          <a:xfrm>
            <a:off x="6427788" y="4051300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j</a:t>
            </a:r>
          </a:p>
        </p:txBody>
      </p:sp>
      <p:sp>
        <p:nvSpPr>
          <p:cNvPr id="999442" name="Text Box 18"/>
          <p:cNvSpPr txBox="1">
            <a:spLocks noChangeArrowheads="1"/>
          </p:cNvSpPr>
          <p:nvPr/>
        </p:nvSpPr>
        <p:spPr bwMode="auto">
          <a:xfrm>
            <a:off x="6248400" y="2476500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e</a:t>
            </a:r>
          </a:p>
        </p:txBody>
      </p:sp>
      <p:sp>
        <p:nvSpPr>
          <p:cNvPr id="999443" name="Text Box 19"/>
          <p:cNvSpPr txBox="1">
            <a:spLocks noChangeArrowheads="1"/>
          </p:cNvSpPr>
          <p:nvPr/>
        </p:nvSpPr>
        <p:spPr bwMode="auto">
          <a:xfrm>
            <a:off x="5486400" y="15462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b</a:t>
            </a:r>
          </a:p>
        </p:txBody>
      </p:sp>
      <p:sp>
        <p:nvSpPr>
          <p:cNvPr id="999444" name="Text Box 20"/>
          <p:cNvSpPr txBox="1">
            <a:spLocks noChangeArrowheads="1"/>
          </p:cNvSpPr>
          <p:nvPr/>
        </p:nvSpPr>
        <p:spPr bwMode="auto">
          <a:xfrm>
            <a:off x="4959350" y="3048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g</a:t>
            </a:r>
          </a:p>
        </p:txBody>
      </p:sp>
      <p:sp>
        <p:nvSpPr>
          <p:cNvPr id="999445" name="Text Box 21"/>
          <p:cNvSpPr txBox="1">
            <a:spLocks noChangeArrowheads="1"/>
          </p:cNvSpPr>
          <p:nvPr/>
        </p:nvSpPr>
        <p:spPr bwMode="auto">
          <a:xfrm>
            <a:off x="3435350" y="25908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d</a:t>
            </a:r>
          </a:p>
        </p:txBody>
      </p:sp>
      <p:sp>
        <p:nvSpPr>
          <p:cNvPr id="999446" name="Line 22"/>
          <p:cNvSpPr>
            <a:spLocks noChangeShapeType="1"/>
          </p:cNvSpPr>
          <p:nvPr/>
        </p:nvSpPr>
        <p:spPr bwMode="auto">
          <a:xfrm flipH="1">
            <a:off x="1676400" y="1447800"/>
            <a:ext cx="1981200" cy="762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47" name="Line 23"/>
          <p:cNvSpPr>
            <a:spLocks noChangeShapeType="1"/>
          </p:cNvSpPr>
          <p:nvPr/>
        </p:nvSpPr>
        <p:spPr bwMode="auto">
          <a:xfrm flipH="1">
            <a:off x="3427413" y="1443038"/>
            <a:ext cx="228600" cy="1600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48" name="Line 24"/>
          <p:cNvSpPr>
            <a:spLocks noChangeShapeType="1"/>
          </p:cNvSpPr>
          <p:nvPr/>
        </p:nvSpPr>
        <p:spPr bwMode="auto">
          <a:xfrm>
            <a:off x="3657600" y="1447800"/>
            <a:ext cx="1143000" cy="1981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49" name="Line 25"/>
          <p:cNvSpPr>
            <a:spLocks noChangeShapeType="1"/>
          </p:cNvSpPr>
          <p:nvPr/>
        </p:nvSpPr>
        <p:spPr bwMode="auto">
          <a:xfrm>
            <a:off x="3657600" y="1447800"/>
            <a:ext cx="1752600" cy="457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50" name="Line 26"/>
          <p:cNvSpPr>
            <a:spLocks noChangeShapeType="1"/>
          </p:cNvSpPr>
          <p:nvPr/>
        </p:nvSpPr>
        <p:spPr bwMode="auto">
          <a:xfrm flipH="1">
            <a:off x="4876800" y="1905000"/>
            <a:ext cx="609600" cy="1524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51" name="Line 27"/>
          <p:cNvSpPr>
            <a:spLocks noChangeShapeType="1"/>
          </p:cNvSpPr>
          <p:nvPr/>
        </p:nvSpPr>
        <p:spPr bwMode="auto">
          <a:xfrm flipV="1">
            <a:off x="3352800" y="3581400"/>
            <a:ext cx="1447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52" name="Line 28"/>
          <p:cNvSpPr>
            <a:spLocks noChangeShapeType="1"/>
          </p:cNvSpPr>
          <p:nvPr/>
        </p:nvSpPr>
        <p:spPr bwMode="auto">
          <a:xfrm flipV="1">
            <a:off x="3429000" y="2819400"/>
            <a:ext cx="2743200" cy="304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53" name="Line 29"/>
          <p:cNvSpPr>
            <a:spLocks noChangeShapeType="1"/>
          </p:cNvSpPr>
          <p:nvPr/>
        </p:nvSpPr>
        <p:spPr bwMode="auto">
          <a:xfrm>
            <a:off x="5562600" y="1905000"/>
            <a:ext cx="6858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54" name="Line 30"/>
          <p:cNvSpPr>
            <a:spLocks noChangeShapeType="1"/>
          </p:cNvSpPr>
          <p:nvPr/>
        </p:nvSpPr>
        <p:spPr bwMode="auto">
          <a:xfrm>
            <a:off x="4876800" y="3581400"/>
            <a:ext cx="1447800" cy="685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55" name="Line 31"/>
          <p:cNvSpPr>
            <a:spLocks noChangeShapeType="1"/>
          </p:cNvSpPr>
          <p:nvPr/>
        </p:nvSpPr>
        <p:spPr bwMode="auto">
          <a:xfrm>
            <a:off x="6248400" y="2819400"/>
            <a:ext cx="1524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56" name="Line 32"/>
          <p:cNvSpPr>
            <a:spLocks noChangeShapeType="1"/>
          </p:cNvSpPr>
          <p:nvPr/>
        </p:nvSpPr>
        <p:spPr bwMode="auto">
          <a:xfrm>
            <a:off x="3429000" y="3200400"/>
            <a:ext cx="2438400" cy="24384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57" name="Line 33"/>
          <p:cNvSpPr>
            <a:spLocks noChangeShapeType="1"/>
          </p:cNvSpPr>
          <p:nvPr/>
        </p:nvSpPr>
        <p:spPr bwMode="auto">
          <a:xfrm flipH="1">
            <a:off x="2286000" y="3124200"/>
            <a:ext cx="11430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58" name="Line 34"/>
          <p:cNvSpPr>
            <a:spLocks noChangeShapeType="1"/>
          </p:cNvSpPr>
          <p:nvPr/>
        </p:nvSpPr>
        <p:spPr bwMode="auto">
          <a:xfrm>
            <a:off x="1600200" y="2286000"/>
            <a:ext cx="609600" cy="1524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59" name="Line 35"/>
          <p:cNvSpPr>
            <a:spLocks noChangeShapeType="1"/>
          </p:cNvSpPr>
          <p:nvPr/>
        </p:nvSpPr>
        <p:spPr bwMode="auto">
          <a:xfrm flipH="1">
            <a:off x="838200" y="2286000"/>
            <a:ext cx="762000" cy="1219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60" name="Line 36"/>
          <p:cNvSpPr>
            <a:spLocks noChangeShapeType="1"/>
          </p:cNvSpPr>
          <p:nvPr/>
        </p:nvSpPr>
        <p:spPr bwMode="auto">
          <a:xfrm>
            <a:off x="762000" y="3657600"/>
            <a:ext cx="2438400" cy="1143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61" name="Line 37"/>
          <p:cNvSpPr>
            <a:spLocks noChangeShapeType="1"/>
          </p:cNvSpPr>
          <p:nvPr/>
        </p:nvSpPr>
        <p:spPr bwMode="auto">
          <a:xfrm flipH="1">
            <a:off x="2667000" y="4876800"/>
            <a:ext cx="685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62" name="Line 38"/>
          <p:cNvSpPr>
            <a:spLocks noChangeShapeType="1"/>
          </p:cNvSpPr>
          <p:nvPr/>
        </p:nvSpPr>
        <p:spPr bwMode="auto">
          <a:xfrm>
            <a:off x="3352800" y="4876800"/>
            <a:ext cx="12192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63" name="Line 39"/>
          <p:cNvSpPr>
            <a:spLocks noChangeShapeType="1"/>
          </p:cNvSpPr>
          <p:nvPr/>
        </p:nvSpPr>
        <p:spPr bwMode="auto">
          <a:xfrm flipH="1">
            <a:off x="1371600" y="4876800"/>
            <a:ext cx="1981200" cy="381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64" name="Line 40"/>
          <p:cNvSpPr>
            <a:spLocks noChangeShapeType="1"/>
          </p:cNvSpPr>
          <p:nvPr/>
        </p:nvSpPr>
        <p:spPr bwMode="auto">
          <a:xfrm flipH="1">
            <a:off x="4724400" y="5715000"/>
            <a:ext cx="12192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65" name="Line 41"/>
          <p:cNvSpPr>
            <a:spLocks noChangeShapeType="1"/>
          </p:cNvSpPr>
          <p:nvPr/>
        </p:nvSpPr>
        <p:spPr bwMode="auto">
          <a:xfrm flipV="1">
            <a:off x="6019800" y="44958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66" name="Line 42"/>
          <p:cNvSpPr>
            <a:spLocks noChangeShapeType="1"/>
          </p:cNvSpPr>
          <p:nvPr/>
        </p:nvSpPr>
        <p:spPr bwMode="auto">
          <a:xfrm flipH="1" flipV="1">
            <a:off x="4876800" y="3657600"/>
            <a:ext cx="15240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67" name="Line 43"/>
          <p:cNvSpPr>
            <a:spLocks noChangeShapeType="1"/>
          </p:cNvSpPr>
          <p:nvPr/>
        </p:nvSpPr>
        <p:spPr bwMode="auto">
          <a:xfrm flipH="1" flipV="1">
            <a:off x="2286000" y="3962400"/>
            <a:ext cx="10668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68" name="Line 44"/>
          <p:cNvSpPr>
            <a:spLocks noChangeShapeType="1"/>
          </p:cNvSpPr>
          <p:nvPr/>
        </p:nvSpPr>
        <p:spPr bwMode="auto">
          <a:xfrm flipH="1">
            <a:off x="5943600" y="44196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69" name="Line 45"/>
          <p:cNvSpPr>
            <a:spLocks noChangeShapeType="1"/>
          </p:cNvSpPr>
          <p:nvPr/>
        </p:nvSpPr>
        <p:spPr bwMode="auto">
          <a:xfrm flipV="1">
            <a:off x="4648200" y="3733800"/>
            <a:ext cx="152400" cy="2667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70" name="Line 46"/>
          <p:cNvSpPr>
            <a:spLocks noChangeShapeType="1"/>
          </p:cNvSpPr>
          <p:nvPr/>
        </p:nvSpPr>
        <p:spPr bwMode="auto">
          <a:xfrm flipH="1" flipV="1">
            <a:off x="2743200" y="6324600"/>
            <a:ext cx="1905000" cy="76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71" name="Line 47"/>
          <p:cNvSpPr>
            <a:spLocks noChangeShapeType="1"/>
          </p:cNvSpPr>
          <p:nvPr/>
        </p:nvSpPr>
        <p:spPr bwMode="auto">
          <a:xfrm flipV="1">
            <a:off x="2209800" y="1600200"/>
            <a:ext cx="1295400" cy="2286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72" name="Line 48"/>
          <p:cNvSpPr>
            <a:spLocks noChangeShapeType="1"/>
          </p:cNvSpPr>
          <p:nvPr/>
        </p:nvSpPr>
        <p:spPr bwMode="auto">
          <a:xfrm>
            <a:off x="1219200" y="5334000"/>
            <a:ext cx="12954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73" name="Line 49"/>
          <p:cNvSpPr>
            <a:spLocks noChangeShapeType="1"/>
          </p:cNvSpPr>
          <p:nvPr/>
        </p:nvSpPr>
        <p:spPr bwMode="auto">
          <a:xfrm>
            <a:off x="762000" y="3657600"/>
            <a:ext cx="381000" cy="1600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74" name="Line 50"/>
          <p:cNvSpPr>
            <a:spLocks noChangeShapeType="1"/>
          </p:cNvSpPr>
          <p:nvPr/>
        </p:nvSpPr>
        <p:spPr bwMode="auto">
          <a:xfrm>
            <a:off x="762000" y="3657600"/>
            <a:ext cx="137160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75" name="Text Box 51"/>
          <p:cNvSpPr txBox="1">
            <a:spLocks noChangeArrowheads="1"/>
          </p:cNvSpPr>
          <p:nvPr/>
        </p:nvSpPr>
        <p:spPr bwMode="auto">
          <a:xfrm>
            <a:off x="6629400" y="304800"/>
            <a:ext cx="2143125" cy="1463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Found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Not Handled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Queue</a:t>
            </a:r>
          </a:p>
        </p:txBody>
      </p:sp>
      <p:sp>
        <p:nvSpPr>
          <p:cNvPr id="999476" name="Oval 52"/>
          <p:cNvSpPr>
            <a:spLocks noChangeArrowheads="1"/>
          </p:cNvSpPr>
          <p:nvPr/>
        </p:nvSpPr>
        <p:spPr bwMode="auto">
          <a:xfrm>
            <a:off x="3581400" y="1371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9477" name="Line 53"/>
          <p:cNvSpPr>
            <a:spLocks noChangeShapeType="1"/>
          </p:cNvSpPr>
          <p:nvPr/>
        </p:nvSpPr>
        <p:spPr bwMode="auto">
          <a:xfrm>
            <a:off x="3657600" y="1447800"/>
            <a:ext cx="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78" name="Oval 54"/>
          <p:cNvSpPr>
            <a:spLocks noChangeArrowheads="1"/>
          </p:cNvSpPr>
          <p:nvPr/>
        </p:nvSpPr>
        <p:spPr bwMode="auto">
          <a:xfrm>
            <a:off x="1524000" y="2209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9479" name="Oval 55"/>
          <p:cNvSpPr>
            <a:spLocks noChangeArrowheads="1"/>
          </p:cNvSpPr>
          <p:nvPr/>
        </p:nvSpPr>
        <p:spPr bwMode="auto">
          <a:xfrm>
            <a:off x="3352800" y="3048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9480" name="Oval 56"/>
          <p:cNvSpPr>
            <a:spLocks noChangeArrowheads="1"/>
          </p:cNvSpPr>
          <p:nvPr/>
        </p:nvSpPr>
        <p:spPr bwMode="auto">
          <a:xfrm>
            <a:off x="5410200" y="182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9481" name="Oval 57"/>
          <p:cNvSpPr>
            <a:spLocks noChangeArrowheads="1"/>
          </p:cNvSpPr>
          <p:nvPr/>
        </p:nvSpPr>
        <p:spPr bwMode="auto">
          <a:xfrm>
            <a:off x="685800" y="3581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9482" name="Oval 58"/>
          <p:cNvSpPr>
            <a:spLocks noChangeArrowheads="1"/>
          </p:cNvSpPr>
          <p:nvPr/>
        </p:nvSpPr>
        <p:spPr bwMode="auto">
          <a:xfrm>
            <a:off x="2133600" y="3810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9483" name="Oval 59"/>
          <p:cNvSpPr>
            <a:spLocks noChangeArrowheads="1"/>
          </p:cNvSpPr>
          <p:nvPr/>
        </p:nvSpPr>
        <p:spPr bwMode="auto">
          <a:xfrm>
            <a:off x="6172200" y="2743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9484" name="Oval 60"/>
          <p:cNvSpPr>
            <a:spLocks noChangeArrowheads="1"/>
          </p:cNvSpPr>
          <p:nvPr/>
        </p:nvSpPr>
        <p:spPr bwMode="auto">
          <a:xfrm>
            <a:off x="5867400" y="563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9485" name="Oval 61"/>
          <p:cNvSpPr>
            <a:spLocks noChangeArrowheads="1"/>
          </p:cNvSpPr>
          <p:nvPr/>
        </p:nvSpPr>
        <p:spPr bwMode="auto">
          <a:xfrm>
            <a:off x="6324600" y="4343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999486" name="Freeform 62"/>
          <p:cNvSpPr>
            <a:spLocks/>
          </p:cNvSpPr>
          <p:nvPr/>
        </p:nvSpPr>
        <p:spPr bwMode="auto">
          <a:xfrm>
            <a:off x="2209800" y="1219200"/>
            <a:ext cx="2895600" cy="8763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960" y="528"/>
              </a:cxn>
              <a:cxn ang="0">
                <a:pos x="1824" y="0"/>
              </a:cxn>
            </a:cxnLst>
            <a:rect l="0" t="0" r="r" b="b"/>
            <a:pathLst>
              <a:path w="1824" h="552">
                <a:moveTo>
                  <a:pt x="0" y="144"/>
                </a:moveTo>
                <a:cubicBezTo>
                  <a:pt x="328" y="348"/>
                  <a:pt x="656" y="552"/>
                  <a:pt x="960" y="528"/>
                </a:cubicBezTo>
                <a:cubicBezTo>
                  <a:pt x="1264" y="504"/>
                  <a:pt x="1544" y="252"/>
                  <a:pt x="1824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87" name="Freeform 63"/>
          <p:cNvSpPr>
            <a:spLocks/>
          </p:cNvSpPr>
          <p:nvPr/>
        </p:nvSpPr>
        <p:spPr bwMode="auto">
          <a:xfrm>
            <a:off x="762000" y="1943100"/>
            <a:ext cx="5448300" cy="2179638"/>
          </a:xfrm>
          <a:custGeom>
            <a:avLst/>
            <a:gdLst/>
            <a:ahLst/>
            <a:cxnLst>
              <a:cxn ang="0">
                <a:pos x="0" y="272"/>
              </a:cxn>
              <a:cxn ang="0">
                <a:pos x="2688" y="1328"/>
              </a:cxn>
              <a:cxn ang="0">
                <a:pos x="3432" y="0"/>
              </a:cxn>
            </a:cxnLst>
            <a:rect l="0" t="0" r="r" b="b"/>
            <a:pathLst>
              <a:path w="3432" h="1373">
                <a:moveTo>
                  <a:pt x="0" y="272"/>
                </a:moveTo>
                <a:cubicBezTo>
                  <a:pt x="448" y="448"/>
                  <a:pt x="2116" y="1373"/>
                  <a:pt x="2688" y="1328"/>
                </a:cubicBezTo>
                <a:cubicBezTo>
                  <a:pt x="3260" y="1283"/>
                  <a:pt x="3308" y="221"/>
                  <a:pt x="3432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88" name="Text Box 64"/>
          <p:cNvSpPr txBox="1">
            <a:spLocks noChangeArrowheads="1"/>
          </p:cNvSpPr>
          <p:nvPr/>
        </p:nvSpPr>
        <p:spPr bwMode="auto">
          <a:xfrm>
            <a:off x="4022725" y="804863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d=0</a:t>
            </a:r>
          </a:p>
        </p:txBody>
      </p:sp>
      <p:sp>
        <p:nvSpPr>
          <p:cNvPr id="999489" name="Text Box 65"/>
          <p:cNvSpPr txBox="1">
            <a:spLocks noChangeArrowheads="1"/>
          </p:cNvSpPr>
          <p:nvPr/>
        </p:nvSpPr>
        <p:spPr bwMode="auto">
          <a:xfrm>
            <a:off x="5486400" y="11430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d=1</a:t>
            </a:r>
          </a:p>
        </p:txBody>
      </p:sp>
      <p:sp>
        <p:nvSpPr>
          <p:cNvPr id="999490" name="Text Box 66"/>
          <p:cNvSpPr txBox="1">
            <a:spLocks noChangeArrowheads="1"/>
          </p:cNvSpPr>
          <p:nvPr/>
        </p:nvSpPr>
        <p:spPr bwMode="auto">
          <a:xfrm>
            <a:off x="6688138" y="4251325"/>
            <a:ext cx="77946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d=2</a:t>
            </a:r>
          </a:p>
        </p:txBody>
      </p:sp>
      <p:sp>
        <p:nvSpPr>
          <p:cNvPr id="999491" name="Line 67"/>
          <p:cNvSpPr>
            <a:spLocks noChangeShapeType="1"/>
          </p:cNvSpPr>
          <p:nvPr/>
        </p:nvSpPr>
        <p:spPr bwMode="auto">
          <a:xfrm>
            <a:off x="74676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92" name="Line 68"/>
          <p:cNvSpPr>
            <a:spLocks noChangeShapeType="1"/>
          </p:cNvSpPr>
          <p:nvPr/>
        </p:nvSpPr>
        <p:spPr bwMode="auto">
          <a:xfrm>
            <a:off x="78613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9493" name="Text Box 69"/>
          <p:cNvSpPr txBox="1">
            <a:spLocks noChangeArrowheads="1"/>
          </p:cNvSpPr>
          <p:nvPr/>
        </p:nvSpPr>
        <p:spPr bwMode="auto">
          <a:xfrm>
            <a:off x="7486650" y="50895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j</a:t>
            </a:r>
          </a:p>
        </p:txBody>
      </p:sp>
      <p:sp>
        <p:nvSpPr>
          <p:cNvPr id="999494" name="Text Box 70"/>
          <p:cNvSpPr txBox="1">
            <a:spLocks noChangeArrowheads="1"/>
          </p:cNvSpPr>
          <p:nvPr/>
        </p:nvSpPr>
        <p:spPr bwMode="auto">
          <a:xfrm>
            <a:off x="7507288" y="3644900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c</a:t>
            </a:r>
          </a:p>
        </p:txBody>
      </p:sp>
      <p:sp>
        <p:nvSpPr>
          <p:cNvPr id="999495" name="Text Box 71"/>
          <p:cNvSpPr txBox="1">
            <a:spLocks noChangeArrowheads="1"/>
          </p:cNvSpPr>
          <p:nvPr/>
        </p:nvSpPr>
        <p:spPr bwMode="auto">
          <a:xfrm>
            <a:off x="7512050" y="4098925"/>
            <a:ext cx="3111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f</a:t>
            </a:r>
          </a:p>
        </p:txBody>
      </p:sp>
      <p:sp>
        <p:nvSpPr>
          <p:cNvPr id="999496" name="Text Box 72"/>
          <p:cNvSpPr txBox="1">
            <a:spLocks noChangeArrowheads="1"/>
          </p:cNvSpPr>
          <p:nvPr/>
        </p:nvSpPr>
        <p:spPr bwMode="auto">
          <a:xfrm>
            <a:off x="7456488" y="4419600"/>
            <a:ext cx="481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m</a:t>
            </a:r>
          </a:p>
        </p:txBody>
      </p:sp>
      <p:sp>
        <p:nvSpPr>
          <p:cNvPr id="999497" name="Text Box 73"/>
          <p:cNvSpPr txBox="1">
            <a:spLocks noChangeArrowheads="1"/>
          </p:cNvSpPr>
          <p:nvPr/>
        </p:nvSpPr>
        <p:spPr bwMode="auto">
          <a:xfrm>
            <a:off x="7493000" y="4784725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e</a:t>
            </a:r>
          </a:p>
        </p:txBody>
      </p:sp>
      <p:sp>
        <p:nvSpPr>
          <p:cNvPr id="999498" name="Line 74"/>
          <p:cNvSpPr>
            <a:spLocks noChangeShapeType="1"/>
          </p:cNvSpPr>
          <p:nvPr/>
        </p:nvSpPr>
        <p:spPr bwMode="auto">
          <a:xfrm>
            <a:off x="7239000" y="37846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99499" name="Line 75"/>
          <p:cNvSpPr>
            <a:spLocks noChangeShapeType="1"/>
          </p:cNvSpPr>
          <p:nvPr/>
        </p:nvSpPr>
        <p:spPr bwMode="auto">
          <a:xfrm>
            <a:off x="7239000" y="21336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99500" name="Text Box 76"/>
          <p:cNvSpPr txBox="1">
            <a:spLocks noChangeArrowheads="1"/>
          </p:cNvSpPr>
          <p:nvPr/>
        </p:nvSpPr>
        <p:spPr bwMode="auto">
          <a:xfrm>
            <a:off x="7924800" y="2041525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d=1</a:t>
            </a:r>
          </a:p>
        </p:txBody>
      </p:sp>
      <p:sp>
        <p:nvSpPr>
          <p:cNvPr id="999501" name="Text Box 77"/>
          <p:cNvSpPr txBox="1">
            <a:spLocks noChangeArrowheads="1"/>
          </p:cNvSpPr>
          <p:nvPr/>
        </p:nvSpPr>
        <p:spPr bwMode="auto">
          <a:xfrm>
            <a:off x="7924800" y="36576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d=2</a:t>
            </a:r>
          </a:p>
        </p:txBody>
      </p:sp>
      <p:sp>
        <p:nvSpPr>
          <p:cNvPr id="999502" name="Line 78"/>
          <p:cNvSpPr>
            <a:spLocks noChangeShapeType="1"/>
          </p:cNvSpPr>
          <p:nvPr/>
        </p:nvSpPr>
        <p:spPr bwMode="auto">
          <a:xfrm>
            <a:off x="7302500" y="56388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99503" name="Freeform 79"/>
          <p:cNvSpPr>
            <a:spLocks/>
          </p:cNvSpPr>
          <p:nvPr/>
        </p:nvSpPr>
        <p:spPr bwMode="auto">
          <a:xfrm>
            <a:off x="241300" y="4127500"/>
            <a:ext cx="5842000" cy="2387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40" y="352"/>
              </a:cxn>
              <a:cxn ang="0">
                <a:pos x="3680" y="1504"/>
              </a:cxn>
            </a:cxnLst>
            <a:rect l="0" t="0" r="r" b="b"/>
            <a:pathLst>
              <a:path w="3680" h="1504">
                <a:moveTo>
                  <a:pt x="0" y="0"/>
                </a:moveTo>
                <a:cubicBezTo>
                  <a:pt x="440" y="59"/>
                  <a:pt x="2027" y="101"/>
                  <a:pt x="2640" y="352"/>
                </a:cubicBezTo>
                <a:cubicBezTo>
                  <a:pt x="3253" y="603"/>
                  <a:pt x="3463" y="1264"/>
                  <a:pt x="3680" y="1504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9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9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99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99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9502" grpId="0" animBg="1"/>
      <p:bldP spid="99950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4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228600"/>
            <a:ext cx="7772400" cy="1143000"/>
          </a:xfrm>
          <a:noFill/>
        </p:spPr>
        <p:txBody>
          <a:bodyPr/>
          <a:lstStyle/>
          <a:p>
            <a:r>
              <a:rPr lang="en-US"/>
              <a:t>BFS</a:t>
            </a:r>
          </a:p>
        </p:txBody>
      </p:sp>
      <p:sp>
        <p:nvSpPr>
          <p:cNvPr id="1000451" name="Oval 3"/>
          <p:cNvSpPr>
            <a:spLocks noChangeArrowheads="1"/>
          </p:cNvSpPr>
          <p:nvPr/>
        </p:nvSpPr>
        <p:spPr bwMode="auto">
          <a:xfrm>
            <a:off x="3276600" y="4800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0452" name="Oval 4"/>
          <p:cNvSpPr>
            <a:spLocks noChangeArrowheads="1"/>
          </p:cNvSpPr>
          <p:nvPr/>
        </p:nvSpPr>
        <p:spPr bwMode="auto">
          <a:xfrm>
            <a:off x="1143000" y="5257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0453" name="Oval 5"/>
          <p:cNvSpPr>
            <a:spLocks noChangeArrowheads="1"/>
          </p:cNvSpPr>
          <p:nvPr/>
        </p:nvSpPr>
        <p:spPr bwMode="auto">
          <a:xfrm>
            <a:off x="2514600" y="6172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0454" name="Oval 6"/>
          <p:cNvSpPr>
            <a:spLocks noChangeArrowheads="1"/>
          </p:cNvSpPr>
          <p:nvPr/>
        </p:nvSpPr>
        <p:spPr bwMode="auto">
          <a:xfrm>
            <a:off x="4572000" y="6324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0455" name="Oval 7"/>
          <p:cNvSpPr>
            <a:spLocks noChangeArrowheads="1"/>
          </p:cNvSpPr>
          <p:nvPr/>
        </p:nvSpPr>
        <p:spPr bwMode="auto">
          <a:xfrm>
            <a:off x="4800600" y="3429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0456" name="Text Box 8"/>
          <p:cNvSpPr txBox="1">
            <a:spLocks noChangeArrowheads="1"/>
          </p:cNvSpPr>
          <p:nvPr/>
        </p:nvSpPr>
        <p:spPr bwMode="auto">
          <a:xfrm>
            <a:off x="3505200" y="914400"/>
            <a:ext cx="331788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s</a:t>
            </a:r>
          </a:p>
        </p:txBody>
      </p:sp>
      <p:sp>
        <p:nvSpPr>
          <p:cNvPr id="1000457" name="Text Box 9"/>
          <p:cNvSpPr txBox="1">
            <a:spLocks noChangeArrowheads="1"/>
          </p:cNvSpPr>
          <p:nvPr/>
        </p:nvSpPr>
        <p:spPr bwMode="auto">
          <a:xfrm>
            <a:off x="1246188" y="1828800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a</a:t>
            </a:r>
          </a:p>
        </p:txBody>
      </p:sp>
      <p:sp>
        <p:nvSpPr>
          <p:cNvPr id="1000458" name="Text Box 10"/>
          <p:cNvSpPr txBox="1">
            <a:spLocks noChangeArrowheads="1"/>
          </p:cNvSpPr>
          <p:nvPr/>
        </p:nvSpPr>
        <p:spPr bwMode="auto">
          <a:xfrm>
            <a:off x="407988" y="3336925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c</a:t>
            </a:r>
          </a:p>
        </p:txBody>
      </p:sp>
      <p:sp>
        <p:nvSpPr>
          <p:cNvPr id="1000459" name="Text Box 11"/>
          <p:cNvSpPr txBox="1">
            <a:spLocks noChangeArrowheads="1"/>
          </p:cNvSpPr>
          <p:nvPr/>
        </p:nvSpPr>
        <p:spPr bwMode="auto">
          <a:xfrm>
            <a:off x="838200" y="50895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h</a:t>
            </a:r>
          </a:p>
        </p:txBody>
      </p:sp>
      <p:sp>
        <p:nvSpPr>
          <p:cNvPr id="1000460" name="Text Box 12"/>
          <p:cNvSpPr txBox="1">
            <a:spLocks noChangeArrowheads="1"/>
          </p:cNvSpPr>
          <p:nvPr/>
        </p:nvSpPr>
        <p:spPr bwMode="auto">
          <a:xfrm>
            <a:off x="2209800" y="6096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k</a:t>
            </a:r>
          </a:p>
        </p:txBody>
      </p:sp>
      <p:sp>
        <p:nvSpPr>
          <p:cNvPr id="1000461" name="Text Box 13"/>
          <p:cNvSpPr txBox="1">
            <a:spLocks noChangeArrowheads="1"/>
          </p:cNvSpPr>
          <p:nvPr/>
        </p:nvSpPr>
        <p:spPr bwMode="auto">
          <a:xfrm>
            <a:off x="2355850" y="3565525"/>
            <a:ext cx="3111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f</a:t>
            </a:r>
          </a:p>
        </p:txBody>
      </p:sp>
      <p:sp>
        <p:nvSpPr>
          <p:cNvPr id="1000462" name="Text Box 14"/>
          <p:cNvSpPr txBox="1">
            <a:spLocks noChangeArrowheads="1"/>
          </p:cNvSpPr>
          <p:nvPr/>
        </p:nvSpPr>
        <p:spPr bwMode="auto">
          <a:xfrm>
            <a:off x="3429000" y="45561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i</a:t>
            </a:r>
          </a:p>
        </p:txBody>
      </p:sp>
      <p:sp>
        <p:nvSpPr>
          <p:cNvPr id="1000463" name="Text Box 15"/>
          <p:cNvSpPr txBox="1">
            <a:spLocks noChangeArrowheads="1"/>
          </p:cNvSpPr>
          <p:nvPr/>
        </p:nvSpPr>
        <p:spPr bwMode="auto">
          <a:xfrm>
            <a:off x="4648200" y="63087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l</a:t>
            </a:r>
          </a:p>
        </p:txBody>
      </p:sp>
      <p:sp>
        <p:nvSpPr>
          <p:cNvPr id="1000464" name="Text Box 16"/>
          <p:cNvSpPr txBox="1">
            <a:spLocks noChangeArrowheads="1"/>
          </p:cNvSpPr>
          <p:nvPr/>
        </p:nvSpPr>
        <p:spPr bwMode="auto">
          <a:xfrm>
            <a:off x="5995988" y="5470525"/>
            <a:ext cx="481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m</a:t>
            </a:r>
          </a:p>
        </p:txBody>
      </p:sp>
      <p:sp>
        <p:nvSpPr>
          <p:cNvPr id="1000465" name="Text Box 17"/>
          <p:cNvSpPr txBox="1">
            <a:spLocks noChangeArrowheads="1"/>
          </p:cNvSpPr>
          <p:nvPr/>
        </p:nvSpPr>
        <p:spPr bwMode="auto">
          <a:xfrm>
            <a:off x="6427788" y="4051300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j</a:t>
            </a:r>
          </a:p>
        </p:txBody>
      </p:sp>
      <p:sp>
        <p:nvSpPr>
          <p:cNvPr id="1000466" name="Text Box 18"/>
          <p:cNvSpPr txBox="1">
            <a:spLocks noChangeArrowheads="1"/>
          </p:cNvSpPr>
          <p:nvPr/>
        </p:nvSpPr>
        <p:spPr bwMode="auto">
          <a:xfrm>
            <a:off x="6248400" y="2476500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e</a:t>
            </a:r>
          </a:p>
        </p:txBody>
      </p:sp>
      <p:sp>
        <p:nvSpPr>
          <p:cNvPr id="1000467" name="Text Box 19"/>
          <p:cNvSpPr txBox="1">
            <a:spLocks noChangeArrowheads="1"/>
          </p:cNvSpPr>
          <p:nvPr/>
        </p:nvSpPr>
        <p:spPr bwMode="auto">
          <a:xfrm>
            <a:off x="5486400" y="15462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b</a:t>
            </a:r>
          </a:p>
        </p:txBody>
      </p:sp>
      <p:sp>
        <p:nvSpPr>
          <p:cNvPr id="1000468" name="Text Box 20"/>
          <p:cNvSpPr txBox="1">
            <a:spLocks noChangeArrowheads="1"/>
          </p:cNvSpPr>
          <p:nvPr/>
        </p:nvSpPr>
        <p:spPr bwMode="auto">
          <a:xfrm>
            <a:off x="4959350" y="3048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g</a:t>
            </a:r>
          </a:p>
        </p:txBody>
      </p:sp>
      <p:sp>
        <p:nvSpPr>
          <p:cNvPr id="1000469" name="Text Box 21"/>
          <p:cNvSpPr txBox="1">
            <a:spLocks noChangeArrowheads="1"/>
          </p:cNvSpPr>
          <p:nvPr/>
        </p:nvSpPr>
        <p:spPr bwMode="auto">
          <a:xfrm>
            <a:off x="3435350" y="25908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d</a:t>
            </a:r>
          </a:p>
        </p:txBody>
      </p:sp>
      <p:sp>
        <p:nvSpPr>
          <p:cNvPr id="1000470" name="Line 22"/>
          <p:cNvSpPr>
            <a:spLocks noChangeShapeType="1"/>
          </p:cNvSpPr>
          <p:nvPr/>
        </p:nvSpPr>
        <p:spPr bwMode="auto">
          <a:xfrm flipH="1">
            <a:off x="1676400" y="1447800"/>
            <a:ext cx="1981200" cy="762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471" name="Line 23"/>
          <p:cNvSpPr>
            <a:spLocks noChangeShapeType="1"/>
          </p:cNvSpPr>
          <p:nvPr/>
        </p:nvSpPr>
        <p:spPr bwMode="auto">
          <a:xfrm flipH="1">
            <a:off x="3427413" y="1443038"/>
            <a:ext cx="228600" cy="1600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472" name="Line 24"/>
          <p:cNvSpPr>
            <a:spLocks noChangeShapeType="1"/>
          </p:cNvSpPr>
          <p:nvPr/>
        </p:nvSpPr>
        <p:spPr bwMode="auto">
          <a:xfrm>
            <a:off x="3657600" y="1447800"/>
            <a:ext cx="1143000" cy="1981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473" name="Line 25"/>
          <p:cNvSpPr>
            <a:spLocks noChangeShapeType="1"/>
          </p:cNvSpPr>
          <p:nvPr/>
        </p:nvSpPr>
        <p:spPr bwMode="auto">
          <a:xfrm>
            <a:off x="3657600" y="1447800"/>
            <a:ext cx="1752600" cy="457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474" name="Line 26"/>
          <p:cNvSpPr>
            <a:spLocks noChangeShapeType="1"/>
          </p:cNvSpPr>
          <p:nvPr/>
        </p:nvSpPr>
        <p:spPr bwMode="auto">
          <a:xfrm flipH="1">
            <a:off x="4876800" y="1905000"/>
            <a:ext cx="609600" cy="1524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475" name="Line 27"/>
          <p:cNvSpPr>
            <a:spLocks noChangeShapeType="1"/>
          </p:cNvSpPr>
          <p:nvPr/>
        </p:nvSpPr>
        <p:spPr bwMode="auto">
          <a:xfrm flipV="1">
            <a:off x="3352800" y="3581400"/>
            <a:ext cx="1447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476" name="Line 28"/>
          <p:cNvSpPr>
            <a:spLocks noChangeShapeType="1"/>
          </p:cNvSpPr>
          <p:nvPr/>
        </p:nvSpPr>
        <p:spPr bwMode="auto">
          <a:xfrm flipV="1">
            <a:off x="3429000" y="2819400"/>
            <a:ext cx="2743200" cy="304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477" name="Line 29"/>
          <p:cNvSpPr>
            <a:spLocks noChangeShapeType="1"/>
          </p:cNvSpPr>
          <p:nvPr/>
        </p:nvSpPr>
        <p:spPr bwMode="auto">
          <a:xfrm>
            <a:off x="5562600" y="1905000"/>
            <a:ext cx="6858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478" name="Line 30"/>
          <p:cNvSpPr>
            <a:spLocks noChangeShapeType="1"/>
          </p:cNvSpPr>
          <p:nvPr/>
        </p:nvSpPr>
        <p:spPr bwMode="auto">
          <a:xfrm>
            <a:off x="4876800" y="3581400"/>
            <a:ext cx="1447800" cy="685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479" name="Line 31"/>
          <p:cNvSpPr>
            <a:spLocks noChangeShapeType="1"/>
          </p:cNvSpPr>
          <p:nvPr/>
        </p:nvSpPr>
        <p:spPr bwMode="auto">
          <a:xfrm>
            <a:off x="6248400" y="2819400"/>
            <a:ext cx="1524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480" name="Line 32"/>
          <p:cNvSpPr>
            <a:spLocks noChangeShapeType="1"/>
          </p:cNvSpPr>
          <p:nvPr/>
        </p:nvSpPr>
        <p:spPr bwMode="auto">
          <a:xfrm>
            <a:off x="3429000" y="3200400"/>
            <a:ext cx="2438400" cy="24384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481" name="Line 33"/>
          <p:cNvSpPr>
            <a:spLocks noChangeShapeType="1"/>
          </p:cNvSpPr>
          <p:nvPr/>
        </p:nvSpPr>
        <p:spPr bwMode="auto">
          <a:xfrm flipH="1">
            <a:off x="2286000" y="3124200"/>
            <a:ext cx="11430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482" name="Line 34"/>
          <p:cNvSpPr>
            <a:spLocks noChangeShapeType="1"/>
          </p:cNvSpPr>
          <p:nvPr/>
        </p:nvSpPr>
        <p:spPr bwMode="auto">
          <a:xfrm>
            <a:off x="1600200" y="2286000"/>
            <a:ext cx="609600" cy="1524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483" name="Line 35"/>
          <p:cNvSpPr>
            <a:spLocks noChangeShapeType="1"/>
          </p:cNvSpPr>
          <p:nvPr/>
        </p:nvSpPr>
        <p:spPr bwMode="auto">
          <a:xfrm flipH="1">
            <a:off x="838200" y="2286000"/>
            <a:ext cx="762000" cy="1219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484" name="Line 36"/>
          <p:cNvSpPr>
            <a:spLocks noChangeShapeType="1"/>
          </p:cNvSpPr>
          <p:nvPr/>
        </p:nvSpPr>
        <p:spPr bwMode="auto">
          <a:xfrm>
            <a:off x="762000" y="3657600"/>
            <a:ext cx="2438400" cy="1143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485" name="Line 37"/>
          <p:cNvSpPr>
            <a:spLocks noChangeShapeType="1"/>
          </p:cNvSpPr>
          <p:nvPr/>
        </p:nvSpPr>
        <p:spPr bwMode="auto">
          <a:xfrm flipH="1">
            <a:off x="2667000" y="4876800"/>
            <a:ext cx="685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486" name="Line 38"/>
          <p:cNvSpPr>
            <a:spLocks noChangeShapeType="1"/>
          </p:cNvSpPr>
          <p:nvPr/>
        </p:nvSpPr>
        <p:spPr bwMode="auto">
          <a:xfrm>
            <a:off x="3352800" y="4876800"/>
            <a:ext cx="12192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487" name="Line 39"/>
          <p:cNvSpPr>
            <a:spLocks noChangeShapeType="1"/>
          </p:cNvSpPr>
          <p:nvPr/>
        </p:nvSpPr>
        <p:spPr bwMode="auto">
          <a:xfrm flipH="1">
            <a:off x="1371600" y="4876800"/>
            <a:ext cx="1981200" cy="381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488" name="Line 40"/>
          <p:cNvSpPr>
            <a:spLocks noChangeShapeType="1"/>
          </p:cNvSpPr>
          <p:nvPr/>
        </p:nvSpPr>
        <p:spPr bwMode="auto">
          <a:xfrm flipH="1">
            <a:off x="4724400" y="5715000"/>
            <a:ext cx="12192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489" name="Line 41"/>
          <p:cNvSpPr>
            <a:spLocks noChangeShapeType="1"/>
          </p:cNvSpPr>
          <p:nvPr/>
        </p:nvSpPr>
        <p:spPr bwMode="auto">
          <a:xfrm flipV="1">
            <a:off x="6019800" y="44958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490" name="Line 42"/>
          <p:cNvSpPr>
            <a:spLocks noChangeShapeType="1"/>
          </p:cNvSpPr>
          <p:nvPr/>
        </p:nvSpPr>
        <p:spPr bwMode="auto">
          <a:xfrm flipH="1" flipV="1">
            <a:off x="4876800" y="3657600"/>
            <a:ext cx="15240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491" name="Line 43"/>
          <p:cNvSpPr>
            <a:spLocks noChangeShapeType="1"/>
          </p:cNvSpPr>
          <p:nvPr/>
        </p:nvSpPr>
        <p:spPr bwMode="auto">
          <a:xfrm flipH="1" flipV="1">
            <a:off x="2286000" y="3962400"/>
            <a:ext cx="10668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492" name="Line 44"/>
          <p:cNvSpPr>
            <a:spLocks noChangeShapeType="1"/>
          </p:cNvSpPr>
          <p:nvPr/>
        </p:nvSpPr>
        <p:spPr bwMode="auto">
          <a:xfrm flipH="1">
            <a:off x="5943600" y="44196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493" name="Line 45"/>
          <p:cNvSpPr>
            <a:spLocks noChangeShapeType="1"/>
          </p:cNvSpPr>
          <p:nvPr/>
        </p:nvSpPr>
        <p:spPr bwMode="auto">
          <a:xfrm flipV="1">
            <a:off x="4648200" y="3733800"/>
            <a:ext cx="152400" cy="2667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494" name="Line 46"/>
          <p:cNvSpPr>
            <a:spLocks noChangeShapeType="1"/>
          </p:cNvSpPr>
          <p:nvPr/>
        </p:nvSpPr>
        <p:spPr bwMode="auto">
          <a:xfrm flipH="1" flipV="1">
            <a:off x="2743200" y="6324600"/>
            <a:ext cx="1905000" cy="76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495" name="Line 47"/>
          <p:cNvSpPr>
            <a:spLocks noChangeShapeType="1"/>
          </p:cNvSpPr>
          <p:nvPr/>
        </p:nvSpPr>
        <p:spPr bwMode="auto">
          <a:xfrm flipV="1">
            <a:off x="2209800" y="1600200"/>
            <a:ext cx="1295400" cy="2286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496" name="Line 48"/>
          <p:cNvSpPr>
            <a:spLocks noChangeShapeType="1"/>
          </p:cNvSpPr>
          <p:nvPr/>
        </p:nvSpPr>
        <p:spPr bwMode="auto">
          <a:xfrm>
            <a:off x="1219200" y="5334000"/>
            <a:ext cx="12954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497" name="Line 49"/>
          <p:cNvSpPr>
            <a:spLocks noChangeShapeType="1"/>
          </p:cNvSpPr>
          <p:nvPr/>
        </p:nvSpPr>
        <p:spPr bwMode="auto">
          <a:xfrm>
            <a:off x="762000" y="3657600"/>
            <a:ext cx="381000" cy="1600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498" name="Line 50"/>
          <p:cNvSpPr>
            <a:spLocks noChangeShapeType="1"/>
          </p:cNvSpPr>
          <p:nvPr/>
        </p:nvSpPr>
        <p:spPr bwMode="auto">
          <a:xfrm>
            <a:off x="762000" y="3657600"/>
            <a:ext cx="137160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499" name="Line 51"/>
          <p:cNvSpPr>
            <a:spLocks noChangeShapeType="1"/>
          </p:cNvSpPr>
          <p:nvPr/>
        </p:nvSpPr>
        <p:spPr bwMode="auto">
          <a:xfrm>
            <a:off x="74676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500" name="Line 52"/>
          <p:cNvSpPr>
            <a:spLocks noChangeShapeType="1"/>
          </p:cNvSpPr>
          <p:nvPr/>
        </p:nvSpPr>
        <p:spPr bwMode="auto">
          <a:xfrm>
            <a:off x="78613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501" name="Text Box 53"/>
          <p:cNvSpPr txBox="1">
            <a:spLocks noChangeArrowheads="1"/>
          </p:cNvSpPr>
          <p:nvPr/>
        </p:nvSpPr>
        <p:spPr bwMode="auto">
          <a:xfrm>
            <a:off x="6629400" y="304800"/>
            <a:ext cx="2143125" cy="1463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Found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Not Handled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Queue</a:t>
            </a:r>
          </a:p>
        </p:txBody>
      </p:sp>
      <p:sp>
        <p:nvSpPr>
          <p:cNvPr id="1000502" name="Oval 54"/>
          <p:cNvSpPr>
            <a:spLocks noChangeArrowheads="1"/>
          </p:cNvSpPr>
          <p:nvPr/>
        </p:nvSpPr>
        <p:spPr bwMode="auto">
          <a:xfrm>
            <a:off x="3581400" y="1371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0503" name="Line 55"/>
          <p:cNvSpPr>
            <a:spLocks noChangeShapeType="1"/>
          </p:cNvSpPr>
          <p:nvPr/>
        </p:nvSpPr>
        <p:spPr bwMode="auto">
          <a:xfrm>
            <a:off x="3657600" y="1447800"/>
            <a:ext cx="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504" name="Oval 56"/>
          <p:cNvSpPr>
            <a:spLocks noChangeArrowheads="1"/>
          </p:cNvSpPr>
          <p:nvPr/>
        </p:nvSpPr>
        <p:spPr bwMode="auto">
          <a:xfrm>
            <a:off x="1524000" y="2209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0505" name="Oval 57"/>
          <p:cNvSpPr>
            <a:spLocks noChangeArrowheads="1"/>
          </p:cNvSpPr>
          <p:nvPr/>
        </p:nvSpPr>
        <p:spPr bwMode="auto">
          <a:xfrm>
            <a:off x="3352800" y="3048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0506" name="Oval 58"/>
          <p:cNvSpPr>
            <a:spLocks noChangeArrowheads="1"/>
          </p:cNvSpPr>
          <p:nvPr/>
        </p:nvSpPr>
        <p:spPr bwMode="auto">
          <a:xfrm>
            <a:off x="5410200" y="182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0507" name="Oval 59"/>
          <p:cNvSpPr>
            <a:spLocks noChangeArrowheads="1"/>
          </p:cNvSpPr>
          <p:nvPr/>
        </p:nvSpPr>
        <p:spPr bwMode="auto">
          <a:xfrm>
            <a:off x="685800" y="3581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0508" name="Oval 60"/>
          <p:cNvSpPr>
            <a:spLocks noChangeArrowheads="1"/>
          </p:cNvSpPr>
          <p:nvPr/>
        </p:nvSpPr>
        <p:spPr bwMode="auto">
          <a:xfrm>
            <a:off x="2133600" y="3810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0509" name="Text Box 61"/>
          <p:cNvSpPr txBox="1">
            <a:spLocks noChangeArrowheads="1"/>
          </p:cNvSpPr>
          <p:nvPr/>
        </p:nvSpPr>
        <p:spPr bwMode="auto">
          <a:xfrm>
            <a:off x="7507288" y="2136775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c</a:t>
            </a:r>
          </a:p>
        </p:txBody>
      </p:sp>
      <p:sp>
        <p:nvSpPr>
          <p:cNvPr id="1000510" name="Text Box 62"/>
          <p:cNvSpPr txBox="1">
            <a:spLocks noChangeArrowheads="1"/>
          </p:cNvSpPr>
          <p:nvPr/>
        </p:nvSpPr>
        <p:spPr bwMode="auto">
          <a:xfrm>
            <a:off x="7512050" y="2590800"/>
            <a:ext cx="3111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f</a:t>
            </a:r>
          </a:p>
        </p:txBody>
      </p:sp>
      <p:sp>
        <p:nvSpPr>
          <p:cNvPr id="1000511" name="Oval 63"/>
          <p:cNvSpPr>
            <a:spLocks noChangeArrowheads="1"/>
          </p:cNvSpPr>
          <p:nvPr/>
        </p:nvSpPr>
        <p:spPr bwMode="auto">
          <a:xfrm>
            <a:off x="6172200" y="2743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0512" name="Oval 64"/>
          <p:cNvSpPr>
            <a:spLocks noChangeArrowheads="1"/>
          </p:cNvSpPr>
          <p:nvPr/>
        </p:nvSpPr>
        <p:spPr bwMode="auto">
          <a:xfrm>
            <a:off x="5867400" y="563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0513" name="Text Box 65"/>
          <p:cNvSpPr txBox="1">
            <a:spLocks noChangeArrowheads="1"/>
          </p:cNvSpPr>
          <p:nvPr/>
        </p:nvSpPr>
        <p:spPr bwMode="auto">
          <a:xfrm>
            <a:off x="7456488" y="2911475"/>
            <a:ext cx="481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m</a:t>
            </a:r>
          </a:p>
        </p:txBody>
      </p:sp>
      <p:sp>
        <p:nvSpPr>
          <p:cNvPr id="1000514" name="Text Box 66"/>
          <p:cNvSpPr txBox="1">
            <a:spLocks noChangeArrowheads="1"/>
          </p:cNvSpPr>
          <p:nvPr/>
        </p:nvSpPr>
        <p:spPr bwMode="auto">
          <a:xfrm>
            <a:off x="7493000" y="3276600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e</a:t>
            </a:r>
          </a:p>
        </p:txBody>
      </p:sp>
      <p:sp>
        <p:nvSpPr>
          <p:cNvPr id="1000515" name="Oval 67"/>
          <p:cNvSpPr>
            <a:spLocks noChangeArrowheads="1"/>
          </p:cNvSpPr>
          <p:nvPr/>
        </p:nvSpPr>
        <p:spPr bwMode="auto">
          <a:xfrm>
            <a:off x="6324600" y="4343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0516" name="Text Box 68"/>
          <p:cNvSpPr txBox="1">
            <a:spLocks noChangeArrowheads="1"/>
          </p:cNvSpPr>
          <p:nvPr/>
        </p:nvSpPr>
        <p:spPr bwMode="auto">
          <a:xfrm>
            <a:off x="7558088" y="3657600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j</a:t>
            </a:r>
          </a:p>
        </p:txBody>
      </p:sp>
      <p:sp>
        <p:nvSpPr>
          <p:cNvPr id="1000517" name="Freeform 69"/>
          <p:cNvSpPr>
            <a:spLocks/>
          </p:cNvSpPr>
          <p:nvPr/>
        </p:nvSpPr>
        <p:spPr bwMode="auto">
          <a:xfrm>
            <a:off x="2209800" y="1219200"/>
            <a:ext cx="2895600" cy="8763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960" y="528"/>
              </a:cxn>
              <a:cxn ang="0">
                <a:pos x="1824" y="0"/>
              </a:cxn>
            </a:cxnLst>
            <a:rect l="0" t="0" r="r" b="b"/>
            <a:pathLst>
              <a:path w="1824" h="552">
                <a:moveTo>
                  <a:pt x="0" y="144"/>
                </a:moveTo>
                <a:cubicBezTo>
                  <a:pt x="328" y="348"/>
                  <a:pt x="656" y="552"/>
                  <a:pt x="960" y="528"/>
                </a:cubicBezTo>
                <a:cubicBezTo>
                  <a:pt x="1264" y="504"/>
                  <a:pt x="1544" y="252"/>
                  <a:pt x="1824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518" name="Freeform 70"/>
          <p:cNvSpPr>
            <a:spLocks/>
          </p:cNvSpPr>
          <p:nvPr/>
        </p:nvSpPr>
        <p:spPr bwMode="auto">
          <a:xfrm>
            <a:off x="762000" y="1943100"/>
            <a:ext cx="5448300" cy="2179638"/>
          </a:xfrm>
          <a:custGeom>
            <a:avLst/>
            <a:gdLst/>
            <a:ahLst/>
            <a:cxnLst>
              <a:cxn ang="0">
                <a:pos x="0" y="272"/>
              </a:cxn>
              <a:cxn ang="0">
                <a:pos x="2688" y="1328"/>
              </a:cxn>
              <a:cxn ang="0">
                <a:pos x="3432" y="0"/>
              </a:cxn>
            </a:cxnLst>
            <a:rect l="0" t="0" r="r" b="b"/>
            <a:pathLst>
              <a:path w="3432" h="1373">
                <a:moveTo>
                  <a:pt x="0" y="272"/>
                </a:moveTo>
                <a:cubicBezTo>
                  <a:pt x="448" y="448"/>
                  <a:pt x="2116" y="1373"/>
                  <a:pt x="2688" y="1328"/>
                </a:cubicBezTo>
                <a:cubicBezTo>
                  <a:pt x="3260" y="1283"/>
                  <a:pt x="3308" y="221"/>
                  <a:pt x="3432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519" name="Freeform 71"/>
          <p:cNvSpPr>
            <a:spLocks/>
          </p:cNvSpPr>
          <p:nvPr/>
        </p:nvSpPr>
        <p:spPr bwMode="auto">
          <a:xfrm>
            <a:off x="241300" y="4127500"/>
            <a:ext cx="5842000" cy="2387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40" y="352"/>
              </a:cxn>
              <a:cxn ang="0">
                <a:pos x="3680" y="1504"/>
              </a:cxn>
            </a:cxnLst>
            <a:rect l="0" t="0" r="r" b="b"/>
            <a:pathLst>
              <a:path w="3680" h="1504">
                <a:moveTo>
                  <a:pt x="0" y="0"/>
                </a:moveTo>
                <a:cubicBezTo>
                  <a:pt x="440" y="59"/>
                  <a:pt x="2027" y="101"/>
                  <a:pt x="2640" y="352"/>
                </a:cubicBezTo>
                <a:cubicBezTo>
                  <a:pt x="3253" y="603"/>
                  <a:pt x="3463" y="1264"/>
                  <a:pt x="3680" y="1504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0520" name="Text Box 72"/>
          <p:cNvSpPr txBox="1">
            <a:spLocks noChangeArrowheads="1"/>
          </p:cNvSpPr>
          <p:nvPr/>
        </p:nvSpPr>
        <p:spPr bwMode="auto">
          <a:xfrm>
            <a:off x="4022725" y="804863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d=0</a:t>
            </a:r>
          </a:p>
        </p:txBody>
      </p:sp>
      <p:sp>
        <p:nvSpPr>
          <p:cNvPr id="1000521" name="Text Box 73"/>
          <p:cNvSpPr txBox="1">
            <a:spLocks noChangeArrowheads="1"/>
          </p:cNvSpPr>
          <p:nvPr/>
        </p:nvSpPr>
        <p:spPr bwMode="auto">
          <a:xfrm>
            <a:off x="5486400" y="11430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d=1</a:t>
            </a:r>
          </a:p>
        </p:txBody>
      </p:sp>
      <p:sp>
        <p:nvSpPr>
          <p:cNvPr id="1000522" name="Text Box 74"/>
          <p:cNvSpPr txBox="1">
            <a:spLocks noChangeArrowheads="1"/>
          </p:cNvSpPr>
          <p:nvPr/>
        </p:nvSpPr>
        <p:spPr bwMode="auto">
          <a:xfrm>
            <a:off x="6688138" y="4251325"/>
            <a:ext cx="77946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d=2</a:t>
            </a:r>
          </a:p>
        </p:txBody>
      </p:sp>
      <p:sp>
        <p:nvSpPr>
          <p:cNvPr id="1000523" name="Line 75"/>
          <p:cNvSpPr>
            <a:spLocks noChangeShapeType="1"/>
          </p:cNvSpPr>
          <p:nvPr/>
        </p:nvSpPr>
        <p:spPr bwMode="auto">
          <a:xfrm>
            <a:off x="7239000" y="22860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00524" name="Line 76"/>
          <p:cNvSpPr>
            <a:spLocks noChangeShapeType="1"/>
          </p:cNvSpPr>
          <p:nvPr/>
        </p:nvSpPr>
        <p:spPr bwMode="auto">
          <a:xfrm>
            <a:off x="7239000" y="42672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00525" name="Text Box 77"/>
          <p:cNvSpPr txBox="1">
            <a:spLocks noChangeArrowheads="1"/>
          </p:cNvSpPr>
          <p:nvPr/>
        </p:nvSpPr>
        <p:spPr bwMode="auto">
          <a:xfrm>
            <a:off x="7924800" y="21336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14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228600"/>
            <a:ext cx="7772400" cy="1143000"/>
          </a:xfrm>
          <a:noFill/>
        </p:spPr>
        <p:txBody>
          <a:bodyPr/>
          <a:lstStyle/>
          <a:p>
            <a:r>
              <a:rPr lang="en-US"/>
              <a:t>BFS</a:t>
            </a:r>
          </a:p>
        </p:txBody>
      </p:sp>
      <p:sp>
        <p:nvSpPr>
          <p:cNvPr id="1001475" name="Oval 3"/>
          <p:cNvSpPr>
            <a:spLocks noChangeArrowheads="1"/>
          </p:cNvSpPr>
          <p:nvPr/>
        </p:nvSpPr>
        <p:spPr bwMode="auto">
          <a:xfrm>
            <a:off x="2514600" y="6172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1476" name="Oval 4"/>
          <p:cNvSpPr>
            <a:spLocks noChangeArrowheads="1"/>
          </p:cNvSpPr>
          <p:nvPr/>
        </p:nvSpPr>
        <p:spPr bwMode="auto">
          <a:xfrm>
            <a:off x="4572000" y="6324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1477" name="Oval 5"/>
          <p:cNvSpPr>
            <a:spLocks noChangeArrowheads="1"/>
          </p:cNvSpPr>
          <p:nvPr/>
        </p:nvSpPr>
        <p:spPr bwMode="auto">
          <a:xfrm>
            <a:off x="4800600" y="3429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1478" name="Text Box 6"/>
          <p:cNvSpPr txBox="1">
            <a:spLocks noChangeArrowheads="1"/>
          </p:cNvSpPr>
          <p:nvPr/>
        </p:nvSpPr>
        <p:spPr bwMode="auto">
          <a:xfrm>
            <a:off x="3505200" y="914400"/>
            <a:ext cx="331788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s</a:t>
            </a:r>
          </a:p>
        </p:txBody>
      </p:sp>
      <p:sp>
        <p:nvSpPr>
          <p:cNvPr id="1001479" name="Text Box 7"/>
          <p:cNvSpPr txBox="1">
            <a:spLocks noChangeArrowheads="1"/>
          </p:cNvSpPr>
          <p:nvPr/>
        </p:nvSpPr>
        <p:spPr bwMode="auto">
          <a:xfrm>
            <a:off x="1246188" y="1828800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a</a:t>
            </a:r>
          </a:p>
        </p:txBody>
      </p:sp>
      <p:sp>
        <p:nvSpPr>
          <p:cNvPr id="1001480" name="Text Box 8"/>
          <p:cNvSpPr txBox="1">
            <a:spLocks noChangeArrowheads="1"/>
          </p:cNvSpPr>
          <p:nvPr/>
        </p:nvSpPr>
        <p:spPr bwMode="auto">
          <a:xfrm>
            <a:off x="407988" y="3336925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c</a:t>
            </a:r>
          </a:p>
        </p:txBody>
      </p:sp>
      <p:sp>
        <p:nvSpPr>
          <p:cNvPr id="1001481" name="Text Box 9"/>
          <p:cNvSpPr txBox="1">
            <a:spLocks noChangeArrowheads="1"/>
          </p:cNvSpPr>
          <p:nvPr/>
        </p:nvSpPr>
        <p:spPr bwMode="auto">
          <a:xfrm>
            <a:off x="838200" y="50895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h</a:t>
            </a:r>
          </a:p>
        </p:txBody>
      </p:sp>
      <p:sp>
        <p:nvSpPr>
          <p:cNvPr id="1001482" name="Text Box 10"/>
          <p:cNvSpPr txBox="1">
            <a:spLocks noChangeArrowheads="1"/>
          </p:cNvSpPr>
          <p:nvPr/>
        </p:nvSpPr>
        <p:spPr bwMode="auto">
          <a:xfrm>
            <a:off x="2209800" y="6096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k</a:t>
            </a:r>
          </a:p>
        </p:txBody>
      </p:sp>
      <p:sp>
        <p:nvSpPr>
          <p:cNvPr id="1001483" name="Text Box 11"/>
          <p:cNvSpPr txBox="1">
            <a:spLocks noChangeArrowheads="1"/>
          </p:cNvSpPr>
          <p:nvPr/>
        </p:nvSpPr>
        <p:spPr bwMode="auto">
          <a:xfrm>
            <a:off x="2355850" y="3565525"/>
            <a:ext cx="3111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f</a:t>
            </a:r>
          </a:p>
        </p:txBody>
      </p:sp>
      <p:sp>
        <p:nvSpPr>
          <p:cNvPr id="1001484" name="Text Box 12"/>
          <p:cNvSpPr txBox="1">
            <a:spLocks noChangeArrowheads="1"/>
          </p:cNvSpPr>
          <p:nvPr/>
        </p:nvSpPr>
        <p:spPr bwMode="auto">
          <a:xfrm>
            <a:off x="3429000" y="45561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i</a:t>
            </a:r>
          </a:p>
        </p:txBody>
      </p:sp>
      <p:sp>
        <p:nvSpPr>
          <p:cNvPr id="1001485" name="Text Box 13"/>
          <p:cNvSpPr txBox="1">
            <a:spLocks noChangeArrowheads="1"/>
          </p:cNvSpPr>
          <p:nvPr/>
        </p:nvSpPr>
        <p:spPr bwMode="auto">
          <a:xfrm>
            <a:off x="4648200" y="63087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l</a:t>
            </a:r>
          </a:p>
        </p:txBody>
      </p:sp>
      <p:sp>
        <p:nvSpPr>
          <p:cNvPr id="1001486" name="Text Box 14"/>
          <p:cNvSpPr txBox="1">
            <a:spLocks noChangeArrowheads="1"/>
          </p:cNvSpPr>
          <p:nvPr/>
        </p:nvSpPr>
        <p:spPr bwMode="auto">
          <a:xfrm>
            <a:off x="5995988" y="5470525"/>
            <a:ext cx="481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m</a:t>
            </a:r>
          </a:p>
        </p:txBody>
      </p:sp>
      <p:sp>
        <p:nvSpPr>
          <p:cNvPr id="1001487" name="Text Box 15"/>
          <p:cNvSpPr txBox="1">
            <a:spLocks noChangeArrowheads="1"/>
          </p:cNvSpPr>
          <p:nvPr/>
        </p:nvSpPr>
        <p:spPr bwMode="auto">
          <a:xfrm>
            <a:off x="6427788" y="4051300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j</a:t>
            </a:r>
          </a:p>
        </p:txBody>
      </p:sp>
      <p:sp>
        <p:nvSpPr>
          <p:cNvPr id="1001488" name="Text Box 16"/>
          <p:cNvSpPr txBox="1">
            <a:spLocks noChangeArrowheads="1"/>
          </p:cNvSpPr>
          <p:nvPr/>
        </p:nvSpPr>
        <p:spPr bwMode="auto">
          <a:xfrm>
            <a:off x="6248400" y="2476500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e</a:t>
            </a:r>
          </a:p>
        </p:txBody>
      </p:sp>
      <p:sp>
        <p:nvSpPr>
          <p:cNvPr id="1001489" name="Text Box 17"/>
          <p:cNvSpPr txBox="1">
            <a:spLocks noChangeArrowheads="1"/>
          </p:cNvSpPr>
          <p:nvPr/>
        </p:nvSpPr>
        <p:spPr bwMode="auto">
          <a:xfrm>
            <a:off x="5486400" y="15462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b</a:t>
            </a:r>
          </a:p>
        </p:txBody>
      </p:sp>
      <p:sp>
        <p:nvSpPr>
          <p:cNvPr id="1001490" name="Text Box 18"/>
          <p:cNvSpPr txBox="1">
            <a:spLocks noChangeArrowheads="1"/>
          </p:cNvSpPr>
          <p:nvPr/>
        </p:nvSpPr>
        <p:spPr bwMode="auto">
          <a:xfrm>
            <a:off x="4959350" y="3048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g</a:t>
            </a:r>
          </a:p>
        </p:txBody>
      </p:sp>
      <p:sp>
        <p:nvSpPr>
          <p:cNvPr id="1001491" name="Text Box 19"/>
          <p:cNvSpPr txBox="1">
            <a:spLocks noChangeArrowheads="1"/>
          </p:cNvSpPr>
          <p:nvPr/>
        </p:nvSpPr>
        <p:spPr bwMode="auto">
          <a:xfrm>
            <a:off x="3435350" y="25908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d</a:t>
            </a:r>
          </a:p>
        </p:txBody>
      </p:sp>
      <p:sp>
        <p:nvSpPr>
          <p:cNvPr id="1001492" name="Line 20"/>
          <p:cNvSpPr>
            <a:spLocks noChangeShapeType="1"/>
          </p:cNvSpPr>
          <p:nvPr/>
        </p:nvSpPr>
        <p:spPr bwMode="auto">
          <a:xfrm flipH="1">
            <a:off x="1676400" y="1447800"/>
            <a:ext cx="1981200" cy="762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493" name="Line 21"/>
          <p:cNvSpPr>
            <a:spLocks noChangeShapeType="1"/>
          </p:cNvSpPr>
          <p:nvPr/>
        </p:nvSpPr>
        <p:spPr bwMode="auto">
          <a:xfrm flipH="1">
            <a:off x="3427413" y="1443038"/>
            <a:ext cx="228600" cy="1600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494" name="Line 22"/>
          <p:cNvSpPr>
            <a:spLocks noChangeShapeType="1"/>
          </p:cNvSpPr>
          <p:nvPr/>
        </p:nvSpPr>
        <p:spPr bwMode="auto">
          <a:xfrm>
            <a:off x="3657600" y="1447800"/>
            <a:ext cx="1143000" cy="1981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495" name="Line 23"/>
          <p:cNvSpPr>
            <a:spLocks noChangeShapeType="1"/>
          </p:cNvSpPr>
          <p:nvPr/>
        </p:nvSpPr>
        <p:spPr bwMode="auto">
          <a:xfrm>
            <a:off x="3657600" y="1447800"/>
            <a:ext cx="1752600" cy="457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496" name="Line 24"/>
          <p:cNvSpPr>
            <a:spLocks noChangeShapeType="1"/>
          </p:cNvSpPr>
          <p:nvPr/>
        </p:nvSpPr>
        <p:spPr bwMode="auto">
          <a:xfrm flipH="1">
            <a:off x="4876800" y="1905000"/>
            <a:ext cx="609600" cy="1524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497" name="Line 25"/>
          <p:cNvSpPr>
            <a:spLocks noChangeShapeType="1"/>
          </p:cNvSpPr>
          <p:nvPr/>
        </p:nvSpPr>
        <p:spPr bwMode="auto">
          <a:xfrm flipV="1">
            <a:off x="3352800" y="3581400"/>
            <a:ext cx="1447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498" name="Line 26"/>
          <p:cNvSpPr>
            <a:spLocks noChangeShapeType="1"/>
          </p:cNvSpPr>
          <p:nvPr/>
        </p:nvSpPr>
        <p:spPr bwMode="auto">
          <a:xfrm flipV="1">
            <a:off x="3429000" y="2819400"/>
            <a:ext cx="2743200" cy="304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499" name="Line 27"/>
          <p:cNvSpPr>
            <a:spLocks noChangeShapeType="1"/>
          </p:cNvSpPr>
          <p:nvPr/>
        </p:nvSpPr>
        <p:spPr bwMode="auto">
          <a:xfrm>
            <a:off x="5562600" y="1905000"/>
            <a:ext cx="6858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500" name="Line 28"/>
          <p:cNvSpPr>
            <a:spLocks noChangeShapeType="1"/>
          </p:cNvSpPr>
          <p:nvPr/>
        </p:nvSpPr>
        <p:spPr bwMode="auto">
          <a:xfrm>
            <a:off x="4876800" y="3581400"/>
            <a:ext cx="1447800" cy="685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501" name="Line 29"/>
          <p:cNvSpPr>
            <a:spLocks noChangeShapeType="1"/>
          </p:cNvSpPr>
          <p:nvPr/>
        </p:nvSpPr>
        <p:spPr bwMode="auto">
          <a:xfrm>
            <a:off x="6248400" y="2819400"/>
            <a:ext cx="1524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502" name="Line 30"/>
          <p:cNvSpPr>
            <a:spLocks noChangeShapeType="1"/>
          </p:cNvSpPr>
          <p:nvPr/>
        </p:nvSpPr>
        <p:spPr bwMode="auto">
          <a:xfrm>
            <a:off x="3429000" y="3200400"/>
            <a:ext cx="2438400" cy="24384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503" name="Line 31"/>
          <p:cNvSpPr>
            <a:spLocks noChangeShapeType="1"/>
          </p:cNvSpPr>
          <p:nvPr/>
        </p:nvSpPr>
        <p:spPr bwMode="auto">
          <a:xfrm flipH="1">
            <a:off x="2286000" y="3124200"/>
            <a:ext cx="11430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504" name="Line 32"/>
          <p:cNvSpPr>
            <a:spLocks noChangeShapeType="1"/>
          </p:cNvSpPr>
          <p:nvPr/>
        </p:nvSpPr>
        <p:spPr bwMode="auto">
          <a:xfrm>
            <a:off x="1600200" y="2286000"/>
            <a:ext cx="609600" cy="1524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505" name="Line 33"/>
          <p:cNvSpPr>
            <a:spLocks noChangeShapeType="1"/>
          </p:cNvSpPr>
          <p:nvPr/>
        </p:nvSpPr>
        <p:spPr bwMode="auto">
          <a:xfrm flipH="1">
            <a:off x="838200" y="2286000"/>
            <a:ext cx="762000" cy="1219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506" name="Line 34"/>
          <p:cNvSpPr>
            <a:spLocks noChangeShapeType="1"/>
          </p:cNvSpPr>
          <p:nvPr/>
        </p:nvSpPr>
        <p:spPr bwMode="auto">
          <a:xfrm>
            <a:off x="762000" y="3657600"/>
            <a:ext cx="2438400" cy="1143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507" name="Line 35"/>
          <p:cNvSpPr>
            <a:spLocks noChangeShapeType="1"/>
          </p:cNvSpPr>
          <p:nvPr/>
        </p:nvSpPr>
        <p:spPr bwMode="auto">
          <a:xfrm flipH="1">
            <a:off x="2667000" y="4876800"/>
            <a:ext cx="685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508" name="Line 36"/>
          <p:cNvSpPr>
            <a:spLocks noChangeShapeType="1"/>
          </p:cNvSpPr>
          <p:nvPr/>
        </p:nvSpPr>
        <p:spPr bwMode="auto">
          <a:xfrm>
            <a:off x="3352800" y="4876800"/>
            <a:ext cx="12192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509" name="Line 37"/>
          <p:cNvSpPr>
            <a:spLocks noChangeShapeType="1"/>
          </p:cNvSpPr>
          <p:nvPr/>
        </p:nvSpPr>
        <p:spPr bwMode="auto">
          <a:xfrm flipH="1">
            <a:off x="1371600" y="4876800"/>
            <a:ext cx="1981200" cy="381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510" name="Line 38"/>
          <p:cNvSpPr>
            <a:spLocks noChangeShapeType="1"/>
          </p:cNvSpPr>
          <p:nvPr/>
        </p:nvSpPr>
        <p:spPr bwMode="auto">
          <a:xfrm flipH="1">
            <a:off x="4724400" y="5715000"/>
            <a:ext cx="12192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511" name="Line 39"/>
          <p:cNvSpPr>
            <a:spLocks noChangeShapeType="1"/>
          </p:cNvSpPr>
          <p:nvPr/>
        </p:nvSpPr>
        <p:spPr bwMode="auto">
          <a:xfrm flipV="1">
            <a:off x="6019800" y="44958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512" name="Line 40"/>
          <p:cNvSpPr>
            <a:spLocks noChangeShapeType="1"/>
          </p:cNvSpPr>
          <p:nvPr/>
        </p:nvSpPr>
        <p:spPr bwMode="auto">
          <a:xfrm flipH="1" flipV="1">
            <a:off x="4876800" y="3657600"/>
            <a:ext cx="15240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513" name="Line 41"/>
          <p:cNvSpPr>
            <a:spLocks noChangeShapeType="1"/>
          </p:cNvSpPr>
          <p:nvPr/>
        </p:nvSpPr>
        <p:spPr bwMode="auto">
          <a:xfrm flipH="1" flipV="1">
            <a:off x="2286000" y="3962400"/>
            <a:ext cx="10668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514" name="Line 42"/>
          <p:cNvSpPr>
            <a:spLocks noChangeShapeType="1"/>
          </p:cNvSpPr>
          <p:nvPr/>
        </p:nvSpPr>
        <p:spPr bwMode="auto">
          <a:xfrm flipH="1">
            <a:off x="5943600" y="44196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515" name="Line 43"/>
          <p:cNvSpPr>
            <a:spLocks noChangeShapeType="1"/>
          </p:cNvSpPr>
          <p:nvPr/>
        </p:nvSpPr>
        <p:spPr bwMode="auto">
          <a:xfrm flipV="1">
            <a:off x="4648200" y="3733800"/>
            <a:ext cx="152400" cy="2667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516" name="Line 44"/>
          <p:cNvSpPr>
            <a:spLocks noChangeShapeType="1"/>
          </p:cNvSpPr>
          <p:nvPr/>
        </p:nvSpPr>
        <p:spPr bwMode="auto">
          <a:xfrm flipH="1" flipV="1">
            <a:off x="2743200" y="6324600"/>
            <a:ext cx="1905000" cy="76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517" name="Line 45"/>
          <p:cNvSpPr>
            <a:spLocks noChangeShapeType="1"/>
          </p:cNvSpPr>
          <p:nvPr/>
        </p:nvSpPr>
        <p:spPr bwMode="auto">
          <a:xfrm flipV="1">
            <a:off x="2209800" y="1600200"/>
            <a:ext cx="1295400" cy="2286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518" name="Line 46"/>
          <p:cNvSpPr>
            <a:spLocks noChangeShapeType="1"/>
          </p:cNvSpPr>
          <p:nvPr/>
        </p:nvSpPr>
        <p:spPr bwMode="auto">
          <a:xfrm>
            <a:off x="1219200" y="5334000"/>
            <a:ext cx="12954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519" name="Line 47"/>
          <p:cNvSpPr>
            <a:spLocks noChangeShapeType="1"/>
          </p:cNvSpPr>
          <p:nvPr/>
        </p:nvSpPr>
        <p:spPr bwMode="auto">
          <a:xfrm>
            <a:off x="762000" y="3657600"/>
            <a:ext cx="381000" cy="1600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520" name="Line 48"/>
          <p:cNvSpPr>
            <a:spLocks noChangeShapeType="1"/>
          </p:cNvSpPr>
          <p:nvPr/>
        </p:nvSpPr>
        <p:spPr bwMode="auto">
          <a:xfrm>
            <a:off x="762000" y="3657600"/>
            <a:ext cx="137160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521" name="Line 49"/>
          <p:cNvSpPr>
            <a:spLocks noChangeShapeType="1"/>
          </p:cNvSpPr>
          <p:nvPr/>
        </p:nvSpPr>
        <p:spPr bwMode="auto">
          <a:xfrm>
            <a:off x="74676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522" name="Line 50"/>
          <p:cNvSpPr>
            <a:spLocks noChangeShapeType="1"/>
          </p:cNvSpPr>
          <p:nvPr/>
        </p:nvSpPr>
        <p:spPr bwMode="auto">
          <a:xfrm>
            <a:off x="78613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523" name="Text Box 51"/>
          <p:cNvSpPr txBox="1">
            <a:spLocks noChangeArrowheads="1"/>
          </p:cNvSpPr>
          <p:nvPr/>
        </p:nvSpPr>
        <p:spPr bwMode="auto">
          <a:xfrm>
            <a:off x="6629400" y="304800"/>
            <a:ext cx="2143125" cy="1463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Found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Not Handled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Queue</a:t>
            </a:r>
          </a:p>
        </p:txBody>
      </p:sp>
      <p:sp>
        <p:nvSpPr>
          <p:cNvPr id="1001524" name="Oval 52"/>
          <p:cNvSpPr>
            <a:spLocks noChangeArrowheads="1"/>
          </p:cNvSpPr>
          <p:nvPr/>
        </p:nvSpPr>
        <p:spPr bwMode="auto">
          <a:xfrm>
            <a:off x="3581400" y="1371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1525" name="Line 53"/>
          <p:cNvSpPr>
            <a:spLocks noChangeShapeType="1"/>
          </p:cNvSpPr>
          <p:nvPr/>
        </p:nvSpPr>
        <p:spPr bwMode="auto">
          <a:xfrm>
            <a:off x="3657600" y="1447800"/>
            <a:ext cx="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526" name="Oval 54"/>
          <p:cNvSpPr>
            <a:spLocks noChangeArrowheads="1"/>
          </p:cNvSpPr>
          <p:nvPr/>
        </p:nvSpPr>
        <p:spPr bwMode="auto">
          <a:xfrm>
            <a:off x="1524000" y="2209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1527" name="Oval 55"/>
          <p:cNvSpPr>
            <a:spLocks noChangeArrowheads="1"/>
          </p:cNvSpPr>
          <p:nvPr/>
        </p:nvSpPr>
        <p:spPr bwMode="auto">
          <a:xfrm>
            <a:off x="3352800" y="3048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1528" name="Oval 56"/>
          <p:cNvSpPr>
            <a:spLocks noChangeArrowheads="1"/>
          </p:cNvSpPr>
          <p:nvPr/>
        </p:nvSpPr>
        <p:spPr bwMode="auto">
          <a:xfrm>
            <a:off x="5410200" y="182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1529" name="Oval 57"/>
          <p:cNvSpPr>
            <a:spLocks noChangeArrowheads="1"/>
          </p:cNvSpPr>
          <p:nvPr/>
        </p:nvSpPr>
        <p:spPr bwMode="auto">
          <a:xfrm>
            <a:off x="685800" y="3581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1530" name="Oval 58"/>
          <p:cNvSpPr>
            <a:spLocks noChangeArrowheads="1"/>
          </p:cNvSpPr>
          <p:nvPr/>
        </p:nvSpPr>
        <p:spPr bwMode="auto">
          <a:xfrm>
            <a:off x="2133600" y="3810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1531" name="Text Box 59"/>
          <p:cNvSpPr txBox="1">
            <a:spLocks noChangeArrowheads="1"/>
          </p:cNvSpPr>
          <p:nvPr/>
        </p:nvSpPr>
        <p:spPr bwMode="auto">
          <a:xfrm>
            <a:off x="7512050" y="2590800"/>
            <a:ext cx="3111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f</a:t>
            </a:r>
          </a:p>
        </p:txBody>
      </p:sp>
      <p:sp>
        <p:nvSpPr>
          <p:cNvPr id="1001532" name="Oval 60"/>
          <p:cNvSpPr>
            <a:spLocks noChangeArrowheads="1"/>
          </p:cNvSpPr>
          <p:nvPr/>
        </p:nvSpPr>
        <p:spPr bwMode="auto">
          <a:xfrm>
            <a:off x="6172200" y="2743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1533" name="Oval 61"/>
          <p:cNvSpPr>
            <a:spLocks noChangeArrowheads="1"/>
          </p:cNvSpPr>
          <p:nvPr/>
        </p:nvSpPr>
        <p:spPr bwMode="auto">
          <a:xfrm>
            <a:off x="5867400" y="563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1534" name="Text Box 62"/>
          <p:cNvSpPr txBox="1">
            <a:spLocks noChangeArrowheads="1"/>
          </p:cNvSpPr>
          <p:nvPr/>
        </p:nvSpPr>
        <p:spPr bwMode="auto">
          <a:xfrm>
            <a:off x="7456488" y="2911475"/>
            <a:ext cx="481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m</a:t>
            </a:r>
          </a:p>
        </p:txBody>
      </p:sp>
      <p:sp>
        <p:nvSpPr>
          <p:cNvPr id="1001535" name="Text Box 63"/>
          <p:cNvSpPr txBox="1">
            <a:spLocks noChangeArrowheads="1"/>
          </p:cNvSpPr>
          <p:nvPr/>
        </p:nvSpPr>
        <p:spPr bwMode="auto">
          <a:xfrm>
            <a:off x="7493000" y="3276600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e</a:t>
            </a:r>
          </a:p>
        </p:txBody>
      </p:sp>
      <p:sp>
        <p:nvSpPr>
          <p:cNvPr id="1001536" name="Oval 64"/>
          <p:cNvSpPr>
            <a:spLocks noChangeArrowheads="1"/>
          </p:cNvSpPr>
          <p:nvPr/>
        </p:nvSpPr>
        <p:spPr bwMode="auto">
          <a:xfrm>
            <a:off x="6324600" y="4343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1537" name="Text Box 65"/>
          <p:cNvSpPr txBox="1">
            <a:spLocks noChangeArrowheads="1"/>
          </p:cNvSpPr>
          <p:nvPr/>
        </p:nvSpPr>
        <p:spPr bwMode="auto">
          <a:xfrm>
            <a:off x="7558088" y="3657600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j</a:t>
            </a:r>
          </a:p>
        </p:txBody>
      </p:sp>
      <p:sp>
        <p:nvSpPr>
          <p:cNvPr id="1001538" name="Oval 66"/>
          <p:cNvSpPr>
            <a:spLocks noChangeArrowheads="1"/>
          </p:cNvSpPr>
          <p:nvPr/>
        </p:nvSpPr>
        <p:spPr bwMode="auto">
          <a:xfrm>
            <a:off x="1143000" y="5257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1539" name="Oval 67"/>
          <p:cNvSpPr>
            <a:spLocks noChangeArrowheads="1"/>
          </p:cNvSpPr>
          <p:nvPr/>
        </p:nvSpPr>
        <p:spPr bwMode="auto">
          <a:xfrm>
            <a:off x="3276600" y="4800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1540" name="Text Box 68"/>
          <p:cNvSpPr txBox="1">
            <a:spLocks noChangeArrowheads="1"/>
          </p:cNvSpPr>
          <p:nvPr/>
        </p:nvSpPr>
        <p:spPr bwMode="auto">
          <a:xfrm>
            <a:off x="7486650" y="41402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h</a:t>
            </a:r>
          </a:p>
        </p:txBody>
      </p:sp>
      <p:sp>
        <p:nvSpPr>
          <p:cNvPr id="1001541" name="Text Box 69"/>
          <p:cNvSpPr txBox="1">
            <a:spLocks noChangeArrowheads="1"/>
          </p:cNvSpPr>
          <p:nvPr/>
        </p:nvSpPr>
        <p:spPr bwMode="auto">
          <a:xfrm>
            <a:off x="7532688" y="4708525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i</a:t>
            </a:r>
          </a:p>
        </p:txBody>
      </p:sp>
      <p:sp>
        <p:nvSpPr>
          <p:cNvPr id="1001542" name="Freeform 70"/>
          <p:cNvSpPr>
            <a:spLocks/>
          </p:cNvSpPr>
          <p:nvPr/>
        </p:nvSpPr>
        <p:spPr bwMode="auto">
          <a:xfrm>
            <a:off x="2209800" y="1219200"/>
            <a:ext cx="2895600" cy="8763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960" y="528"/>
              </a:cxn>
              <a:cxn ang="0">
                <a:pos x="1824" y="0"/>
              </a:cxn>
            </a:cxnLst>
            <a:rect l="0" t="0" r="r" b="b"/>
            <a:pathLst>
              <a:path w="1824" h="552">
                <a:moveTo>
                  <a:pt x="0" y="144"/>
                </a:moveTo>
                <a:cubicBezTo>
                  <a:pt x="328" y="348"/>
                  <a:pt x="656" y="552"/>
                  <a:pt x="960" y="528"/>
                </a:cubicBezTo>
                <a:cubicBezTo>
                  <a:pt x="1264" y="504"/>
                  <a:pt x="1544" y="252"/>
                  <a:pt x="1824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543" name="Freeform 71"/>
          <p:cNvSpPr>
            <a:spLocks/>
          </p:cNvSpPr>
          <p:nvPr/>
        </p:nvSpPr>
        <p:spPr bwMode="auto">
          <a:xfrm>
            <a:off x="762000" y="1943100"/>
            <a:ext cx="5448300" cy="2179638"/>
          </a:xfrm>
          <a:custGeom>
            <a:avLst/>
            <a:gdLst/>
            <a:ahLst/>
            <a:cxnLst>
              <a:cxn ang="0">
                <a:pos x="0" y="272"/>
              </a:cxn>
              <a:cxn ang="0">
                <a:pos x="2688" y="1328"/>
              </a:cxn>
              <a:cxn ang="0">
                <a:pos x="3432" y="0"/>
              </a:cxn>
            </a:cxnLst>
            <a:rect l="0" t="0" r="r" b="b"/>
            <a:pathLst>
              <a:path w="3432" h="1373">
                <a:moveTo>
                  <a:pt x="0" y="272"/>
                </a:moveTo>
                <a:cubicBezTo>
                  <a:pt x="448" y="448"/>
                  <a:pt x="2116" y="1373"/>
                  <a:pt x="2688" y="1328"/>
                </a:cubicBezTo>
                <a:cubicBezTo>
                  <a:pt x="3260" y="1283"/>
                  <a:pt x="3308" y="221"/>
                  <a:pt x="3432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544" name="Freeform 72"/>
          <p:cNvSpPr>
            <a:spLocks/>
          </p:cNvSpPr>
          <p:nvPr/>
        </p:nvSpPr>
        <p:spPr bwMode="auto">
          <a:xfrm>
            <a:off x="241300" y="4127500"/>
            <a:ext cx="5842000" cy="2387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40" y="352"/>
              </a:cxn>
              <a:cxn ang="0">
                <a:pos x="3680" y="1504"/>
              </a:cxn>
            </a:cxnLst>
            <a:rect l="0" t="0" r="r" b="b"/>
            <a:pathLst>
              <a:path w="3680" h="1504">
                <a:moveTo>
                  <a:pt x="0" y="0"/>
                </a:moveTo>
                <a:cubicBezTo>
                  <a:pt x="440" y="59"/>
                  <a:pt x="2027" y="101"/>
                  <a:pt x="2640" y="352"/>
                </a:cubicBezTo>
                <a:cubicBezTo>
                  <a:pt x="3253" y="603"/>
                  <a:pt x="3463" y="1264"/>
                  <a:pt x="3680" y="1504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1545" name="Text Box 73"/>
          <p:cNvSpPr txBox="1">
            <a:spLocks noChangeArrowheads="1"/>
          </p:cNvSpPr>
          <p:nvPr/>
        </p:nvSpPr>
        <p:spPr bwMode="auto">
          <a:xfrm>
            <a:off x="4022725" y="804863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d=0</a:t>
            </a:r>
          </a:p>
        </p:txBody>
      </p:sp>
      <p:sp>
        <p:nvSpPr>
          <p:cNvPr id="1001546" name="Text Box 74"/>
          <p:cNvSpPr txBox="1">
            <a:spLocks noChangeArrowheads="1"/>
          </p:cNvSpPr>
          <p:nvPr/>
        </p:nvSpPr>
        <p:spPr bwMode="auto">
          <a:xfrm>
            <a:off x="5486400" y="11430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d=1</a:t>
            </a:r>
          </a:p>
        </p:txBody>
      </p:sp>
      <p:sp>
        <p:nvSpPr>
          <p:cNvPr id="1001547" name="Text Box 75"/>
          <p:cNvSpPr txBox="1">
            <a:spLocks noChangeArrowheads="1"/>
          </p:cNvSpPr>
          <p:nvPr/>
        </p:nvSpPr>
        <p:spPr bwMode="auto">
          <a:xfrm>
            <a:off x="6688138" y="4251325"/>
            <a:ext cx="77946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d=2</a:t>
            </a:r>
          </a:p>
        </p:txBody>
      </p:sp>
      <p:sp>
        <p:nvSpPr>
          <p:cNvPr id="1001548" name="Text Box 76"/>
          <p:cNvSpPr txBox="1">
            <a:spLocks noChangeArrowheads="1"/>
          </p:cNvSpPr>
          <p:nvPr/>
        </p:nvSpPr>
        <p:spPr bwMode="auto">
          <a:xfrm>
            <a:off x="5029200" y="6003925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d=3</a:t>
            </a:r>
          </a:p>
        </p:txBody>
      </p:sp>
      <p:sp>
        <p:nvSpPr>
          <p:cNvPr id="1001549" name="Line 77"/>
          <p:cNvSpPr>
            <a:spLocks noChangeShapeType="1"/>
          </p:cNvSpPr>
          <p:nvPr/>
        </p:nvSpPr>
        <p:spPr bwMode="auto">
          <a:xfrm>
            <a:off x="7239000" y="22860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01550" name="Line 78"/>
          <p:cNvSpPr>
            <a:spLocks noChangeShapeType="1"/>
          </p:cNvSpPr>
          <p:nvPr/>
        </p:nvSpPr>
        <p:spPr bwMode="auto">
          <a:xfrm>
            <a:off x="7239000" y="42672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01551" name="Text Box 79"/>
          <p:cNvSpPr txBox="1">
            <a:spLocks noChangeArrowheads="1"/>
          </p:cNvSpPr>
          <p:nvPr/>
        </p:nvSpPr>
        <p:spPr bwMode="auto">
          <a:xfrm>
            <a:off x="7924800" y="21336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d=2</a:t>
            </a:r>
          </a:p>
        </p:txBody>
      </p:sp>
      <p:sp>
        <p:nvSpPr>
          <p:cNvPr id="1001552" name="Text Box 80"/>
          <p:cNvSpPr txBox="1">
            <a:spLocks noChangeArrowheads="1"/>
          </p:cNvSpPr>
          <p:nvPr/>
        </p:nvSpPr>
        <p:spPr bwMode="auto">
          <a:xfrm>
            <a:off x="7924800" y="4175125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4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228600"/>
            <a:ext cx="7772400" cy="1143000"/>
          </a:xfrm>
          <a:noFill/>
        </p:spPr>
        <p:txBody>
          <a:bodyPr/>
          <a:lstStyle/>
          <a:p>
            <a:r>
              <a:rPr lang="en-US"/>
              <a:t>BFS</a:t>
            </a:r>
          </a:p>
        </p:txBody>
      </p:sp>
      <p:sp>
        <p:nvSpPr>
          <p:cNvPr id="1002499" name="Oval 3"/>
          <p:cNvSpPr>
            <a:spLocks noChangeArrowheads="1"/>
          </p:cNvSpPr>
          <p:nvPr/>
        </p:nvSpPr>
        <p:spPr bwMode="auto">
          <a:xfrm>
            <a:off x="2514600" y="6172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2500" name="Oval 4"/>
          <p:cNvSpPr>
            <a:spLocks noChangeArrowheads="1"/>
          </p:cNvSpPr>
          <p:nvPr/>
        </p:nvSpPr>
        <p:spPr bwMode="auto">
          <a:xfrm>
            <a:off x="4572000" y="6324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2501" name="Oval 5"/>
          <p:cNvSpPr>
            <a:spLocks noChangeArrowheads="1"/>
          </p:cNvSpPr>
          <p:nvPr/>
        </p:nvSpPr>
        <p:spPr bwMode="auto">
          <a:xfrm>
            <a:off x="4800600" y="3429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2502" name="Text Box 6"/>
          <p:cNvSpPr txBox="1">
            <a:spLocks noChangeArrowheads="1"/>
          </p:cNvSpPr>
          <p:nvPr/>
        </p:nvSpPr>
        <p:spPr bwMode="auto">
          <a:xfrm>
            <a:off x="3505200" y="914400"/>
            <a:ext cx="331788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s</a:t>
            </a:r>
          </a:p>
        </p:txBody>
      </p:sp>
      <p:sp>
        <p:nvSpPr>
          <p:cNvPr id="1002503" name="Text Box 7"/>
          <p:cNvSpPr txBox="1">
            <a:spLocks noChangeArrowheads="1"/>
          </p:cNvSpPr>
          <p:nvPr/>
        </p:nvSpPr>
        <p:spPr bwMode="auto">
          <a:xfrm>
            <a:off x="1246188" y="1828800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a</a:t>
            </a:r>
          </a:p>
        </p:txBody>
      </p:sp>
      <p:sp>
        <p:nvSpPr>
          <p:cNvPr id="1002504" name="Text Box 8"/>
          <p:cNvSpPr txBox="1">
            <a:spLocks noChangeArrowheads="1"/>
          </p:cNvSpPr>
          <p:nvPr/>
        </p:nvSpPr>
        <p:spPr bwMode="auto">
          <a:xfrm>
            <a:off x="407988" y="3336925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c</a:t>
            </a:r>
          </a:p>
        </p:txBody>
      </p:sp>
      <p:sp>
        <p:nvSpPr>
          <p:cNvPr id="1002505" name="Text Box 9"/>
          <p:cNvSpPr txBox="1">
            <a:spLocks noChangeArrowheads="1"/>
          </p:cNvSpPr>
          <p:nvPr/>
        </p:nvSpPr>
        <p:spPr bwMode="auto">
          <a:xfrm>
            <a:off x="838200" y="50895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h</a:t>
            </a:r>
          </a:p>
        </p:txBody>
      </p:sp>
      <p:sp>
        <p:nvSpPr>
          <p:cNvPr id="1002506" name="Text Box 10"/>
          <p:cNvSpPr txBox="1">
            <a:spLocks noChangeArrowheads="1"/>
          </p:cNvSpPr>
          <p:nvPr/>
        </p:nvSpPr>
        <p:spPr bwMode="auto">
          <a:xfrm>
            <a:off x="2209800" y="6096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k</a:t>
            </a:r>
          </a:p>
        </p:txBody>
      </p:sp>
      <p:sp>
        <p:nvSpPr>
          <p:cNvPr id="1002507" name="Text Box 11"/>
          <p:cNvSpPr txBox="1">
            <a:spLocks noChangeArrowheads="1"/>
          </p:cNvSpPr>
          <p:nvPr/>
        </p:nvSpPr>
        <p:spPr bwMode="auto">
          <a:xfrm>
            <a:off x="2355850" y="3565525"/>
            <a:ext cx="3111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f</a:t>
            </a:r>
          </a:p>
        </p:txBody>
      </p:sp>
      <p:sp>
        <p:nvSpPr>
          <p:cNvPr id="1002508" name="Text Box 12"/>
          <p:cNvSpPr txBox="1">
            <a:spLocks noChangeArrowheads="1"/>
          </p:cNvSpPr>
          <p:nvPr/>
        </p:nvSpPr>
        <p:spPr bwMode="auto">
          <a:xfrm>
            <a:off x="3429000" y="45561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i</a:t>
            </a:r>
          </a:p>
        </p:txBody>
      </p:sp>
      <p:sp>
        <p:nvSpPr>
          <p:cNvPr id="1002509" name="Text Box 13"/>
          <p:cNvSpPr txBox="1">
            <a:spLocks noChangeArrowheads="1"/>
          </p:cNvSpPr>
          <p:nvPr/>
        </p:nvSpPr>
        <p:spPr bwMode="auto">
          <a:xfrm>
            <a:off x="4648200" y="63087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l</a:t>
            </a:r>
          </a:p>
        </p:txBody>
      </p:sp>
      <p:sp>
        <p:nvSpPr>
          <p:cNvPr id="1002510" name="Text Box 14"/>
          <p:cNvSpPr txBox="1">
            <a:spLocks noChangeArrowheads="1"/>
          </p:cNvSpPr>
          <p:nvPr/>
        </p:nvSpPr>
        <p:spPr bwMode="auto">
          <a:xfrm>
            <a:off x="5995988" y="5470525"/>
            <a:ext cx="481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m</a:t>
            </a:r>
          </a:p>
        </p:txBody>
      </p:sp>
      <p:sp>
        <p:nvSpPr>
          <p:cNvPr id="1002511" name="Text Box 15"/>
          <p:cNvSpPr txBox="1">
            <a:spLocks noChangeArrowheads="1"/>
          </p:cNvSpPr>
          <p:nvPr/>
        </p:nvSpPr>
        <p:spPr bwMode="auto">
          <a:xfrm>
            <a:off x="6427788" y="4051300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j</a:t>
            </a:r>
          </a:p>
        </p:txBody>
      </p:sp>
      <p:sp>
        <p:nvSpPr>
          <p:cNvPr id="1002512" name="Text Box 16"/>
          <p:cNvSpPr txBox="1">
            <a:spLocks noChangeArrowheads="1"/>
          </p:cNvSpPr>
          <p:nvPr/>
        </p:nvSpPr>
        <p:spPr bwMode="auto">
          <a:xfrm>
            <a:off x="6248400" y="2476500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e</a:t>
            </a:r>
          </a:p>
        </p:txBody>
      </p:sp>
      <p:sp>
        <p:nvSpPr>
          <p:cNvPr id="1002513" name="Text Box 17"/>
          <p:cNvSpPr txBox="1">
            <a:spLocks noChangeArrowheads="1"/>
          </p:cNvSpPr>
          <p:nvPr/>
        </p:nvSpPr>
        <p:spPr bwMode="auto">
          <a:xfrm>
            <a:off x="5486400" y="15462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b</a:t>
            </a:r>
          </a:p>
        </p:txBody>
      </p:sp>
      <p:sp>
        <p:nvSpPr>
          <p:cNvPr id="1002514" name="Text Box 18"/>
          <p:cNvSpPr txBox="1">
            <a:spLocks noChangeArrowheads="1"/>
          </p:cNvSpPr>
          <p:nvPr/>
        </p:nvSpPr>
        <p:spPr bwMode="auto">
          <a:xfrm>
            <a:off x="4959350" y="3048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g</a:t>
            </a:r>
          </a:p>
        </p:txBody>
      </p:sp>
      <p:sp>
        <p:nvSpPr>
          <p:cNvPr id="1002515" name="Text Box 19"/>
          <p:cNvSpPr txBox="1">
            <a:spLocks noChangeArrowheads="1"/>
          </p:cNvSpPr>
          <p:nvPr/>
        </p:nvSpPr>
        <p:spPr bwMode="auto">
          <a:xfrm>
            <a:off x="3435350" y="25908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d</a:t>
            </a:r>
          </a:p>
        </p:txBody>
      </p:sp>
      <p:sp>
        <p:nvSpPr>
          <p:cNvPr id="1002516" name="Line 20"/>
          <p:cNvSpPr>
            <a:spLocks noChangeShapeType="1"/>
          </p:cNvSpPr>
          <p:nvPr/>
        </p:nvSpPr>
        <p:spPr bwMode="auto">
          <a:xfrm flipH="1">
            <a:off x="1676400" y="1447800"/>
            <a:ext cx="1981200" cy="762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17" name="Line 21"/>
          <p:cNvSpPr>
            <a:spLocks noChangeShapeType="1"/>
          </p:cNvSpPr>
          <p:nvPr/>
        </p:nvSpPr>
        <p:spPr bwMode="auto">
          <a:xfrm flipH="1">
            <a:off x="3427413" y="1443038"/>
            <a:ext cx="228600" cy="1600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18" name="Line 22"/>
          <p:cNvSpPr>
            <a:spLocks noChangeShapeType="1"/>
          </p:cNvSpPr>
          <p:nvPr/>
        </p:nvSpPr>
        <p:spPr bwMode="auto">
          <a:xfrm>
            <a:off x="3657600" y="1447800"/>
            <a:ext cx="1143000" cy="1981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19" name="Line 23"/>
          <p:cNvSpPr>
            <a:spLocks noChangeShapeType="1"/>
          </p:cNvSpPr>
          <p:nvPr/>
        </p:nvSpPr>
        <p:spPr bwMode="auto">
          <a:xfrm>
            <a:off x="3657600" y="1447800"/>
            <a:ext cx="1752600" cy="457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20" name="Line 24"/>
          <p:cNvSpPr>
            <a:spLocks noChangeShapeType="1"/>
          </p:cNvSpPr>
          <p:nvPr/>
        </p:nvSpPr>
        <p:spPr bwMode="auto">
          <a:xfrm flipH="1">
            <a:off x="4876800" y="1905000"/>
            <a:ext cx="609600" cy="1524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21" name="Line 25"/>
          <p:cNvSpPr>
            <a:spLocks noChangeShapeType="1"/>
          </p:cNvSpPr>
          <p:nvPr/>
        </p:nvSpPr>
        <p:spPr bwMode="auto">
          <a:xfrm flipV="1">
            <a:off x="3352800" y="3581400"/>
            <a:ext cx="1447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22" name="Line 26"/>
          <p:cNvSpPr>
            <a:spLocks noChangeShapeType="1"/>
          </p:cNvSpPr>
          <p:nvPr/>
        </p:nvSpPr>
        <p:spPr bwMode="auto">
          <a:xfrm flipV="1">
            <a:off x="3429000" y="2819400"/>
            <a:ext cx="2743200" cy="304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23" name="Line 27"/>
          <p:cNvSpPr>
            <a:spLocks noChangeShapeType="1"/>
          </p:cNvSpPr>
          <p:nvPr/>
        </p:nvSpPr>
        <p:spPr bwMode="auto">
          <a:xfrm>
            <a:off x="5562600" y="1905000"/>
            <a:ext cx="6858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24" name="Line 28"/>
          <p:cNvSpPr>
            <a:spLocks noChangeShapeType="1"/>
          </p:cNvSpPr>
          <p:nvPr/>
        </p:nvSpPr>
        <p:spPr bwMode="auto">
          <a:xfrm>
            <a:off x="4876800" y="3581400"/>
            <a:ext cx="1447800" cy="685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25" name="Line 29"/>
          <p:cNvSpPr>
            <a:spLocks noChangeShapeType="1"/>
          </p:cNvSpPr>
          <p:nvPr/>
        </p:nvSpPr>
        <p:spPr bwMode="auto">
          <a:xfrm>
            <a:off x="6248400" y="2819400"/>
            <a:ext cx="1524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26" name="Line 30"/>
          <p:cNvSpPr>
            <a:spLocks noChangeShapeType="1"/>
          </p:cNvSpPr>
          <p:nvPr/>
        </p:nvSpPr>
        <p:spPr bwMode="auto">
          <a:xfrm>
            <a:off x="3429000" y="3200400"/>
            <a:ext cx="2438400" cy="24384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27" name="Line 31"/>
          <p:cNvSpPr>
            <a:spLocks noChangeShapeType="1"/>
          </p:cNvSpPr>
          <p:nvPr/>
        </p:nvSpPr>
        <p:spPr bwMode="auto">
          <a:xfrm flipH="1">
            <a:off x="2286000" y="3124200"/>
            <a:ext cx="11430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28" name="Line 32"/>
          <p:cNvSpPr>
            <a:spLocks noChangeShapeType="1"/>
          </p:cNvSpPr>
          <p:nvPr/>
        </p:nvSpPr>
        <p:spPr bwMode="auto">
          <a:xfrm>
            <a:off x="1600200" y="2286000"/>
            <a:ext cx="609600" cy="1524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29" name="Line 33"/>
          <p:cNvSpPr>
            <a:spLocks noChangeShapeType="1"/>
          </p:cNvSpPr>
          <p:nvPr/>
        </p:nvSpPr>
        <p:spPr bwMode="auto">
          <a:xfrm flipH="1">
            <a:off x="838200" y="2286000"/>
            <a:ext cx="762000" cy="1219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30" name="Line 34"/>
          <p:cNvSpPr>
            <a:spLocks noChangeShapeType="1"/>
          </p:cNvSpPr>
          <p:nvPr/>
        </p:nvSpPr>
        <p:spPr bwMode="auto">
          <a:xfrm>
            <a:off x="762000" y="3657600"/>
            <a:ext cx="2438400" cy="1143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31" name="Line 35"/>
          <p:cNvSpPr>
            <a:spLocks noChangeShapeType="1"/>
          </p:cNvSpPr>
          <p:nvPr/>
        </p:nvSpPr>
        <p:spPr bwMode="auto">
          <a:xfrm flipH="1">
            <a:off x="2667000" y="4876800"/>
            <a:ext cx="685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32" name="Line 36"/>
          <p:cNvSpPr>
            <a:spLocks noChangeShapeType="1"/>
          </p:cNvSpPr>
          <p:nvPr/>
        </p:nvSpPr>
        <p:spPr bwMode="auto">
          <a:xfrm>
            <a:off x="3352800" y="4876800"/>
            <a:ext cx="12192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33" name="Line 37"/>
          <p:cNvSpPr>
            <a:spLocks noChangeShapeType="1"/>
          </p:cNvSpPr>
          <p:nvPr/>
        </p:nvSpPr>
        <p:spPr bwMode="auto">
          <a:xfrm flipH="1">
            <a:off x="1371600" y="4876800"/>
            <a:ext cx="1981200" cy="381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34" name="Line 38"/>
          <p:cNvSpPr>
            <a:spLocks noChangeShapeType="1"/>
          </p:cNvSpPr>
          <p:nvPr/>
        </p:nvSpPr>
        <p:spPr bwMode="auto">
          <a:xfrm flipH="1">
            <a:off x="4724400" y="5715000"/>
            <a:ext cx="12192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35" name="Line 39"/>
          <p:cNvSpPr>
            <a:spLocks noChangeShapeType="1"/>
          </p:cNvSpPr>
          <p:nvPr/>
        </p:nvSpPr>
        <p:spPr bwMode="auto">
          <a:xfrm flipV="1">
            <a:off x="6019800" y="44958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36" name="Line 40"/>
          <p:cNvSpPr>
            <a:spLocks noChangeShapeType="1"/>
          </p:cNvSpPr>
          <p:nvPr/>
        </p:nvSpPr>
        <p:spPr bwMode="auto">
          <a:xfrm flipH="1" flipV="1">
            <a:off x="4876800" y="3657600"/>
            <a:ext cx="15240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37" name="Line 41"/>
          <p:cNvSpPr>
            <a:spLocks noChangeShapeType="1"/>
          </p:cNvSpPr>
          <p:nvPr/>
        </p:nvSpPr>
        <p:spPr bwMode="auto">
          <a:xfrm flipH="1" flipV="1">
            <a:off x="2286000" y="3962400"/>
            <a:ext cx="10668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38" name="Line 42"/>
          <p:cNvSpPr>
            <a:spLocks noChangeShapeType="1"/>
          </p:cNvSpPr>
          <p:nvPr/>
        </p:nvSpPr>
        <p:spPr bwMode="auto">
          <a:xfrm flipH="1">
            <a:off x="5943600" y="44196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39" name="Line 43"/>
          <p:cNvSpPr>
            <a:spLocks noChangeShapeType="1"/>
          </p:cNvSpPr>
          <p:nvPr/>
        </p:nvSpPr>
        <p:spPr bwMode="auto">
          <a:xfrm flipV="1">
            <a:off x="4648200" y="3733800"/>
            <a:ext cx="152400" cy="2667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40" name="Line 44"/>
          <p:cNvSpPr>
            <a:spLocks noChangeShapeType="1"/>
          </p:cNvSpPr>
          <p:nvPr/>
        </p:nvSpPr>
        <p:spPr bwMode="auto">
          <a:xfrm flipH="1" flipV="1">
            <a:off x="2743200" y="6324600"/>
            <a:ext cx="1905000" cy="76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41" name="Line 45"/>
          <p:cNvSpPr>
            <a:spLocks noChangeShapeType="1"/>
          </p:cNvSpPr>
          <p:nvPr/>
        </p:nvSpPr>
        <p:spPr bwMode="auto">
          <a:xfrm flipV="1">
            <a:off x="2209800" y="1600200"/>
            <a:ext cx="1295400" cy="2286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42" name="Line 46"/>
          <p:cNvSpPr>
            <a:spLocks noChangeShapeType="1"/>
          </p:cNvSpPr>
          <p:nvPr/>
        </p:nvSpPr>
        <p:spPr bwMode="auto">
          <a:xfrm>
            <a:off x="1219200" y="5334000"/>
            <a:ext cx="12954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43" name="Line 47"/>
          <p:cNvSpPr>
            <a:spLocks noChangeShapeType="1"/>
          </p:cNvSpPr>
          <p:nvPr/>
        </p:nvSpPr>
        <p:spPr bwMode="auto">
          <a:xfrm>
            <a:off x="762000" y="3657600"/>
            <a:ext cx="381000" cy="1600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44" name="Line 48"/>
          <p:cNvSpPr>
            <a:spLocks noChangeShapeType="1"/>
          </p:cNvSpPr>
          <p:nvPr/>
        </p:nvSpPr>
        <p:spPr bwMode="auto">
          <a:xfrm>
            <a:off x="762000" y="3657600"/>
            <a:ext cx="137160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45" name="Line 49"/>
          <p:cNvSpPr>
            <a:spLocks noChangeShapeType="1"/>
          </p:cNvSpPr>
          <p:nvPr/>
        </p:nvSpPr>
        <p:spPr bwMode="auto">
          <a:xfrm>
            <a:off x="74676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46" name="Line 50"/>
          <p:cNvSpPr>
            <a:spLocks noChangeShapeType="1"/>
          </p:cNvSpPr>
          <p:nvPr/>
        </p:nvSpPr>
        <p:spPr bwMode="auto">
          <a:xfrm>
            <a:off x="78613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47" name="Text Box 51"/>
          <p:cNvSpPr txBox="1">
            <a:spLocks noChangeArrowheads="1"/>
          </p:cNvSpPr>
          <p:nvPr/>
        </p:nvSpPr>
        <p:spPr bwMode="auto">
          <a:xfrm>
            <a:off x="6629400" y="304800"/>
            <a:ext cx="2143125" cy="1463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Found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Not Handled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Queue</a:t>
            </a:r>
          </a:p>
        </p:txBody>
      </p:sp>
      <p:sp>
        <p:nvSpPr>
          <p:cNvPr id="1002548" name="Oval 52"/>
          <p:cNvSpPr>
            <a:spLocks noChangeArrowheads="1"/>
          </p:cNvSpPr>
          <p:nvPr/>
        </p:nvSpPr>
        <p:spPr bwMode="auto">
          <a:xfrm>
            <a:off x="3581400" y="1371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2549" name="Line 53"/>
          <p:cNvSpPr>
            <a:spLocks noChangeShapeType="1"/>
          </p:cNvSpPr>
          <p:nvPr/>
        </p:nvSpPr>
        <p:spPr bwMode="auto">
          <a:xfrm>
            <a:off x="3657600" y="1447800"/>
            <a:ext cx="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50" name="Oval 54"/>
          <p:cNvSpPr>
            <a:spLocks noChangeArrowheads="1"/>
          </p:cNvSpPr>
          <p:nvPr/>
        </p:nvSpPr>
        <p:spPr bwMode="auto">
          <a:xfrm>
            <a:off x="1524000" y="2209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2551" name="Oval 55"/>
          <p:cNvSpPr>
            <a:spLocks noChangeArrowheads="1"/>
          </p:cNvSpPr>
          <p:nvPr/>
        </p:nvSpPr>
        <p:spPr bwMode="auto">
          <a:xfrm>
            <a:off x="3352800" y="3048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2552" name="Oval 56"/>
          <p:cNvSpPr>
            <a:spLocks noChangeArrowheads="1"/>
          </p:cNvSpPr>
          <p:nvPr/>
        </p:nvSpPr>
        <p:spPr bwMode="auto">
          <a:xfrm>
            <a:off x="5410200" y="182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2553" name="Oval 57"/>
          <p:cNvSpPr>
            <a:spLocks noChangeArrowheads="1"/>
          </p:cNvSpPr>
          <p:nvPr/>
        </p:nvSpPr>
        <p:spPr bwMode="auto">
          <a:xfrm>
            <a:off x="685800" y="3581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2554" name="Oval 58"/>
          <p:cNvSpPr>
            <a:spLocks noChangeArrowheads="1"/>
          </p:cNvSpPr>
          <p:nvPr/>
        </p:nvSpPr>
        <p:spPr bwMode="auto">
          <a:xfrm>
            <a:off x="2133600" y="3810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2555" name="Oval 59"/>
          <p:cNvSpPr>
            <a:spLocks noChangeArrowheads="1"/>
          </p:cNvSpPr>
          <p:nvPr/>
        </p:nvSpPr>
        <p:spPr bwMode="auto">
          <a:xfrm>
            <a:off x="6172200" y="2743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2556" name="Oval 60"/>
          <p:cNvSpPr>
            <a:spLocks noChangeArrowheads="1"/>
          </p:cNvSpPr>
          <p:nvPr/>
        </p:nvSpPr>
        <p:spPr bwMode="auto">
          <a:xfrm>
            <a:off x="5867400" y="563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2557" name="Text Box 61"/>
          <p:cNvSpPr txBox="1">
            <a:spLocks noChangeArrowheads="1"/>
          </p:cNvSpPr>
          <p:nvPr/>
        </p:nvSpPr>
        <p:spPr bwMode="auto">
          <a:xfrm>
            <a:off x="7456488" y="2911475"/>
            <a:ext cx="481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m</a:t>
            </a:r>
          </a:p>
        </p:txBody>
      </p:sp>
      <p:sp>
        <p:nvSpPr>
          <p:cNvPr id="1002558" name="Text Box 62"/>
          <p:cNvSpPr txBox="1">
            <a:spLocks noChangeArrowheads="1"/>
          </p:cNvSpPr>
          <p:nvPr/>
        </p:nvSpPr>
        <p:spPr bwMode="auto">
          <a:xfrm>
            <a:off x="7493000" y="3276600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e</a:t>
            </a:r>
          </a:p>
        </p:txBody>
      </p:sp>
      <p:sp>
        <p:nvSpPr>
          <p:cNvPr id="1002559" name="Oval 63"/>
          <p:cNvSpPr>
            <a:spLocks noChangeArrowheads="1"/>
          </p:cNvSpPr>
          <p:nvPr/>
        </p:nvSpPr>
        <p:spPr bwMode="auto">
          <a:xfrm>
            <a:off x="6324600" y="4343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2560" name="Text Box 64"/>
          <p:cNvSpPr txBox="1">
            <a:spLocks noChangeArrowheads="1"/>
          </p:cNvSpPr>
          <p:nvPr/>
        </p:nvSpPr>
        <p:spPr bwMode="auto">
          <a:xfrm>
            <a:off x="7558088" y="3657600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j</a:t>
            </a:r>
          </a:p>
        </p:txBody>
      </p:sp>
      <p:sp>
        <p:nvSpPr>
          <p:cNvPr id="1002561" name="Oval 65"/>
          <p:cNvSpPr>
            <a:spLocks noChangeArrowheads="1"/>
          </p:cNvSpPr>
          <p:nvPr/>
        </p:nvSpPr>
        <p:spPr bwMode="auto">
          <a:xfrm>
            <a:off x="1143000" y="5257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2562" name="Oval 66"/>
          <p:cNvSpPr>
            <a:spLocks noChangeArrowheads="1"/>
          </p:cNvSpPr>
          <p:nvPr/>
        </p:nvSpPr>
        <p:spPr bwMode="auto">
          <a:xfrm>
            <a:off x="3276600" y="4800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2563" name="Text Box 67"/>
          <p:cNvSpPr txBox="1">
            <a:spLocks noChangeArrowheads="1"/>
          </p:cNvSpPr>
          <p:nvPr/>
        </p:nvSpPr>
        <p:spPr bwMode="auto">
          <a:xfrm>
            <a:off x="7486650" y="41402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h</a:t>
            </a:r>
          </a:p>
        </p:txBody>
      </p:sp>
      <p:sp>
        <p:nvSpPr>
          <p:cNvPr id="1002564" name="Text Box 68"/>
          <p:cNvSpPr txBox="1">
            <a:spLocks noChangeArrowheads="1"/>
          </p:cNvSpPr>
          <p:nvPr/>
        </p:nvSpPr>
        <p:spPr bwMode="auto">
          <a:xfrm>
            <a:off x="7532688" y="4708525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i</a:t>
            </a:r>
          </a:p>
        </p:txBody>
      </p:sp>
      <p:sp>
        <p:nvSpPr>
          <p:cNvPr id="1002565" name="Freeform 69"/>
          <p:cNvSpPr>
            <a:spLocks/>
          </p:cNvSpPr>
          <p:nvPr/>
        </p:nvSpPr>
        <p:spPr bwMode="auto">
          <a:xfrm>
            <a:off x="2209800" y="1219200"/>
            <a:ext cx="2895600" cy="8763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960" y="528"/>
              </a:cxn>
              <a:cxn ang="0">
                <a:pos x="1824" y="0"/>
              </a:cxn>
            </a:cxnLst>
            <a:rect l="0" t="0" r="r" b="b"/>
            <a:pathLst>
              <a:path w="1824" h="552">
                <a:moveTo>
                  <a:pt x="0" y="144"/>
                </a:moveTo>
                <a:cubicBezTo>
                  <a:pt x="328" y="348"/>
                  <a:pt x="656" y="552"/>
                  <a:pt x="960" y="528"/>
                </a:cubicBezTo>
                <a:cubicBezTo>
                  <a:pt x="1264" y="504"/>
                  <a:pt x="1544" y="252"/>
                  <a:pt x="1824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66" name="Freeform 70"/>
          <p:cNvSpPr>
            <a:spLocks/>
          </p:cNvSpPr>
          <p:nvPr/>
        </p:nvSpPr>
        <p:spPr bwMode="auto">
          <a:xfrm>
            <a:off x="762000" y="1943100"/>
            <a:ext cx="5448300" cy="2179638"/>
          </a:xfrm>
          <a:custGeom>
            <a:avLst/>
            <a:gdLst/>
            <a:ahLst/>
            <a:cxnLst>
              <a:cxn ang="0">
                <a:pos x="0" y="272"/>
              </a:cxn>
              <a:cxn ang="0">
                <a:pos x="2688" y="1328"/>
              </a:cxn>
              <a:cxn ang="0">
                <a:pos x="3432" y="0"/>
              </a:cxn>
            </a:cxnLst>
            <a:rect l="0" t="0" r="r" b="b"/>
            <a:pathLst>
              <a:path w="3432" h="1373">
                <a:moveTo>
                  <a:pt x="0" y="272"/>
                </a:moveTo>
                <a:cubicBezTo>
                  <a:pt x="448" y="448"/>
                  <a:pt x="2116" y="1373"/>
                  <a:pt x="2688" y="1328"/>
                </a:cubicBezTo>
                <a:cubicBezTo>
                  <a:pt x="3260" y="1283"/>
                  <a:pt x="3308" y="221"/>
                  <a:pt x="3432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67" name="Freeform 71"/>
          <p:cNvSpPr>
            <a:spLocks/>
          </p:cNvSpPr>
          <p:nvPr/>
        </p:nvSpPr>
        <p:spPr bwMode="auto">
          <a:xfrm>
            <a:off x="241300" y="4127500"/>
            <a:ext cx="5842000" cy="2387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40" y="352"/>
              </a:cxn>
              <a:cxn ang="0">
                <a:pos x="3680" y="1504"/>
              </a:cxn>
            </a:cxnLst>
            <a:rect l="0" t="0" r="r" b="b"/>
            <a:pathLst>
              <a:path w="3680" h="1504">
                <a:moveTo>
                  <a:pt x="0" y="0"/>
                </a:moveTo>
                <a:cubicBezTo>
                  <a:pt x="440" y="59"/>
                  <a:pt x="2027" y="101"/>
                  <a:pt x="2640" y="352"/>
                </a:cubicBezTo>
                <a:cubicBezTo>
                  <a:pt x="3253" y="603"/>
                  <a:pt x="3463" y="1264"/>
                  <a:pt x="3680" y="1504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2568" name="Text Box 72"/>
          <p:cNvSpPr txBox="1">
            <a:spLocks noChangeArrowheads="1"/>
          </p:cNvSpPr>
          <p:nvPr/>
        </p:nvSpPr>
        <p:spPr bwMode="auto">
          <a:xfrm>
            <a:off x="4022725" y="804863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d=0</a:t>
            </a:r>
          </a:p>
        </p:txBody>
      </p:sp>
      <p:sp>
        <p:nvSpPr>
          <p:cNvPr id="1002569" name="Text Box 73"/>
          <p:cNvSpPr txBox="1">
            <a:spLocks noChangeArrowheads="1"/>
          </p:cNvSpPr>
          <p:nvPr/>
        </p:nvSpPr>
        <p:spPr bwMode="auto">
          <a:xfrm>
            <a:off x="5486400" y="11430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d=1</a:t>
            </a:r>
          </a:p>
        </p:txBody>
      </p:sp>
      <p:sp>
        <p:nvSpPr>
          <p:cNvPr id="1002570" name="Text Box 74"/>
          <p:cNvSpPr txBox="1">
            <a:spLocks noChangeArrowheads="1"/>
          </p:cNvSpPr>
          <p:nvPr/>
        </p:nvSpPr>
        <p:spPr bwMode="auto">
          <a:xfrm>
            <a:off x="6688138" y="4251325"/>
            <a:ext cx="77946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d=2</a:t>
            </a:r>
          </a:p>
        </p:txBody>
      </p:sp>
      <p:sp>
        <p:nvSpPr>
          <p:cNvPr id="1002571" name="Text Box 75"/>
          <p:cNvSpPr txBox="1">
            <a:spLocks noChangeArrowheads="1"/>
          </p:cNvSpPr>
          <p:nvPr/>
        </p:nvSpPr>
        <p:spPr bwMode="auto">
          <a:xfrm>
            <a:off x="5029200" y="6003925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d=3</a:t>
            </a:r>
          </a:p>
        </p:txBody>
      </p:sp>
      <p:sp>
        <p:nvSpPr>
          <p:cNvPr id="1002572" name="Line 76"/>
          <p:cNvSpPr>
            <a:spLocks noChangeShapeType="1"/>
          </p:cNvSpPr>
          <p:nvPr/>
        </p:nvSpPr>
        <p:spPr bwMode="auto">
          <a:xfrm>
            <a:off x="7239000" y="22860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02573" name="Line 77"/>
          <p:cNvSpPr>
            <a:spLocks noChangeShapeType="1"/>
          </p:cNvSpPr>
          <p:nvPr/>
        </p:nvSpPr>
        <p:spPr bwMode="auto">
          <a:xfrm>
            <a:off x="7239000" y="42672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02574" name="Text Box 78"/>
          <p:cNvSpPr txBox="1">
            <a:spLocks noChangeArrowheads="1"/>
          </p:cNvSpPr>
          <p:nvPr/>
        </p:nvSpPr>
        <p:spPr bwMode="auto">
          <a:xfrm>
            <a:off x="7924800" y="21336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d=2</a:t>
            </a:r>
          </a:p>
        </p:txBody>
      </p:sp>
      <p:sp>
        <p:nvSpPr>
          <p:cNvPr id="1002575" name="Text Box 79"/>
          <p:cNvSpPr txBox="1">
            <a:spLocks noChangeArrowheads="1"/>
          </p:cNvSpPr>
          <p:nvPr/>
        </p:nvSpPr>
        <p:spPr bwMode="auto">
          <a:xfrm>
            <a:off x="7924800" y="4175125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228600"/>
            <a:ext cx="7772400" cy="1143000"/>
          </a:xfrm>
          <a:noFill/>
        </p:spPr>
        <p:txBody>
          <a:bodyPr/>
          <a:lstStyle/>
          <a:p>
            <a:r>
              <a:rPr lang="en-US"/>
              <a:t>BFS</a:t>
            </a:r>
          </a:p>
        </p:txBody>
      </p:sp>
      <p:sp>
        <p:nvSpPr>
          <p:cNvPr id="1003523" name="Oval 3"/>
          <p:cNvSpPr>
            <a:spLocks noChangeArrowheads="1"/>
          </p:cNvSpPr>
          <p:nvPr/>
        </p:nvSpPr>
        <p:spPr bwMode="auto">
          <a:xfrm>
            <a:off x="2514600" y="6172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3524" name="Oval 4"/>
          <p:cNvSpPr>
            <a:spLocks noChangeArrowheads="1"/>
          </p:cNvSpPr>
          <p:nvPr/>
        </p:nvSpPr>
        <p:spPr bwMode="auto">
          <a:xfrm>
            <a:off x="4800600" y="3429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3525" name="Text Box 5"/>
          <p:cNvSpPr txBox="1">
            <a:spLocks noChangeArrowheads="1"/>
          </p:cNvSpPr>
          <p:nvPr/>
        </p:nvSpPr>
        <p:spPr bwMode="auto">
          <a:xfrm>
            <a:off x="3505200" y="914400"/>
            <a:ext cx="331788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s</a:t>
            </a:r>
          </a:p>
        </p:txBody>
      </p:sp>
      <p:sp>
        <p:nvSpPr>
          <p:cNvPr id="1003526" name="Text Box 6"/>
          <p:cNvSpPr txBox="1">
            <a:spLocks noChangeArrowheads="1"/>
          </p:cNvSpPr>
          <p:nvPr/>
        </p:nvSpPr>
        <p:spPr bwMode="auto">
          <a:xfrm>
            <a:off x="1246188" y="1828800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a</a:t>
            </a:r>
          </a:p>
        </p:txBody>
      </p:sp>
      <p:sp>
        <p:nvSpPr>
          <p:cNvPr id="1003527" name="Text Box 7"/>
          <p:cNvSpPr txBox="1">
            <a:spLocks noChangeArrowheads="1"/>
          </p:cNvSpPr>
          <p:nvPr/>
        </p:nvSpPr>
        <p:spPr bwMode="auto">
          <a:xfrm>
            <a:off x="407988" y="3336925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c</a:t>
            </a:r>
          </a:p>
        </p:txBody>
      </p:sp>
      <p:sp>
        <p:nvSpPr>
          <p:cNvPr id="1003528" name="Text Box 8"/>
          <p:cNvSpPr txBox="1">
            <a:spLocks noChangeArrowheads="1"/>
          </p:cNvSpPr>
          <p:nvPr/>
        </p:nvSpPr>
        <p:spPr bwMode="auto">
          <a:xfrm>
            <a:off x="838200" y="50895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h</a:t>
            </a:r>
          </a:p>
        </p:txBody>
      </p:sp>
      <p:sp>
        <p:nvSpPr>
          <p:cNvPr id="1003529" name="Text Box 9"/>
          <p:cNvSpPr txBox="1">
            <a:spLocks noChangeArrowheads="1"/>
          </p:cNvSpPr>
          <p:nvPr/>
        </p:nvSpPr>
        <p:spPr bwMode="auto">
          <a:xfrm>
            <a:off x="2209800" y="6096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k</a:t>
            </a:r>
          </a:p>
        </p:txBody>
      </p:sp>
      <p:sp>
        <p:nvSpPr>
          <p:cNvPr id="1003530" name="Text Box 10"/>
          <p:cNvSpPr txBox="1">
            <a:spLocks noChangeArrowheads="1"/>
          </p:cNvSpPr>
          <p:nvPr/>
        </p:nvSpPr>
        <p:spPr bwMode="auto">
          <a:xfrm>
            <a:off x="2355850" y="3565525"/>
            <a:ext cx="3111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f</a:t>
            </a:r>
          </a:p>
        </p:txBody>
      </p:sp>
      <p:sp>
        <p:nvSpPr>
          <p:cNvPr id="1003531" name="Text Box 11"/>
          <p:cNvSpPr txBox="1">
            <a:spLocks noChangeArrowheads="1"/>
          </p:cNvSpPr>
          <p:nvPr/>
        </p:nvSpPr>
        <p:spPr bwMode="auto">
          <a:xfrm>
            <a:off x="3429000" y="45561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i</a:t>
            </a:r>
          </a:p>
        </p:txBody>
      </p:sp>
      <p:sp>
        <p:nvSpPr>
          <p:cNvPr id="1003532" name="Text Box 12"/>
          <p:cNvSpPr txBox="1">
            <a:spLocks noChangeArrowheads="1"/>
          </p:cNvSpPr>
          <p:nvPr/>
        </p:nvSpPr>
        <p:spPr bwMode="auto">
          <a:xfrm>
            <a:off x="4648200" y="63087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l</a:t>
            </a:r>
          </a:p>
        </p:txBody>
      </p:sp>
      <p:sp>
        <p:nvSpPr>
          <p:cNvPr id="1003533" name="Text Box 13"/>
          <p:cNvSpPr txBox="1">
            <a:spLocks noChangeArrowheads="1"/>
          </p:cNvSpPr>
          <p:nvPr/>
        </p:nvSpPr>
        <p:spPr bwMode="auto">
          <a:xfrm>
            <a:off x="5995988" y="5470525"/>
            <a:ext cx="481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m</a:t>
            </a:r>
          </a:p>
        </p:txBody>
      </p:sp>
      <p:sp>
        <p:nvSpPr>
          <p:cNvPr id="1003534" name="Text Box 14"/>
          <p:cNvSpPr txBox="1">
            <a:spLocks noChangeArrowheads="1"/>
          </p:cNvSpPr>
          <p:nvPr/>
        </p:nvSpPr>
        <p:spPr bwMode="auto">
          <a:xfrm>
            <a:off x="6427788" y="4051300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j</a:t>
            </a:r>
          </a:p>
        </p:txBody>
      </p:sp>
      <p:sp>
        <p:nvSpPr>
          <p:cNvPr id="1003535" name="Text Box 15"/>
          <p:cNvSpPr txBox="1">
            <a:spLocks noChangeArrowheads="1"/>
          </p:cNvSpPr>
          <p:nvPr/>
        </p:nvSpPr>
        <p:spPr bwMode="auto">
          <a:xfrm>
            <a:off x="6248400" y="2476500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e</a:t>
            </a:r>
          </a:p>
        </p:txBody>
      </p:sp>
      <p:sp>
        <p:nvSpPr>
          <p:cNvPr id="1003536" name="Text Box 16"/>
          <p:cNvSpPr txBox="1">
            <a:spLocks noChangeArrowheads="1"/>
          </p:cNvSpPr>
          <p:nvPr/>
        </p:nvSpPr>
        <p:spPr bwMode="auto">
          <a:xfrm>
            <a:off x="5486400" y="15462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b</a:t>
            </a:r>
          </a:p>
        </p:txBody>
      </p:sp>
      <p:sp>
        <p:nvSpPr>
          <p:cNvPr id="1003537" name="Text Box 17"/>
          <p:cNvSpPr txBox="1">
            <a:spLocks noChangeArrowheads="1"/>
          </p:cNvSpPr>
          <p:nvPr/>
        </p:nvSpPr>
        <p:spPr bwMode="auto">
          <a:xfrm>
            <a:off x="4959350" y="3048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g</a:t>
            </a:r>
          </a:p>
        </p:txBody>
      </p:sp>
      <p:sp>
        <p:nvSpPr>
          <p:cNvPr id="1003538" name="Text Box 18"/>
          <p:cNvSpPr txBox="1">
            <a:spLocks noChangeArrowheads="1"/>
          </p:cNvSpPr>
          <p:nvPr/>
        </p:nvSpPr>
        <p:spPr bwMode="auto">
          <a:xfrm>
            <a:off x="3435350" y="25908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d</a:t>
            </a:r>
          </a:p>
        </p:txBody>
      </p:sp>
      <p:sp>
        <p:nvSpPr>
          <p:cNvPr id="1003539" name="Line 19"/>
          <p:cNvSpPr>
            <a:spLocks noChangeShapeType="1"/>
          </p:cNvSpPr>
          <p:nvPr/>
        </p:nvSpPr>
        <p:spPr bwMode="auto">
          <a:xfrm flipH="1">
            <a:off x="1676400" y="1447800"/>
            <a:ext cx="1981200" cy="762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40" name="Line 20"/>
          <p:cNvSpPr>
            <a:spLocks noChangeShapeType="1"/>
          </p:cNvSpPr>
          <p:nvPr/>
        </p:nvSpPr>
        <p:spPr bwMode="auto">
          <a:xfrm flipH="1">
            <a:off x="3427413" y="1443038"/>
            <a:ext cx="228600" cy="1600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41" name="Line 21"/>
          <p:cNvSpPr>
            <a:spLocks noChangeShapeType="1"/>
          </p:cNvSpPr>
          <p:nvPr/>
        </p:nvSpPr>
        <p:spPr bwMode="auto">
          <a:xfrm>
            <a:off x="3657600" y="1447800"/>
            <a:ext cx="1143000" cy="1981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42" name="Line 22"/>
          <p:cNvSpPr>
            <a:spLocks noChangeShapeType="1"/>
          </p:cNvSpPr>
          <p:nvPr/>
        </p:nvSpPr>
        <p:spPr bwMode="auto">
          <a:xfrm>
            <a:off x="3657600" y="1447800"/>
            <a:ext cx="1752600" cy="457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43" name="Line 23"/>
          <p:cNvSpPr>
            <a:spLocks noChangeShapeType="1"/>
          </p:cNvSpPr>
          <p:nvPr/>
        </p:nvSpPr>
        <p:spPr bwMode="auto">
          <a:xfrm flipH="1">
            <a:off x="4876800" y="1905000"/>
            <a:ext cx="609600" cy="1524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44" name="Line 24"/>
          <p:cNvSpPr>
            <a:spLocks noChangeShapeType="1"/>
          </p:cNvSpPr>
          <p:nvPr/>
        </p:nvSpPr>
        <p:spPr bwMode="auto">
          <a:xfrm flipV="1">
            <a:off x="3352800" y="3581400"/>
            <a:ext cx="1447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45" name="Line 25"/>
          <p:cNvSpPr>
            <a:spLocks noChangeShapeType="1"/>
          </p:cNvSpPr>
          <p:nvPr/>
        </p:nvSpPr>
        <p:spPr bwMode="auto">
          <a:xfrm flipV="1">
            <a:off x="3429000" y="2819400"/>
            <a:ext cx="2743200" cy="304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46" name="Line 26"/>
          <p:cNvSpPr>
            <a:spLocks noChangeShapeType="1"/>
          </p:cNvSpPr>
          <p:nvPr/>
        </p:nvSpPr>
        <p:spPr bwMode="auto">
          <a:xfrm>
            <a:off x="5562600" y="1905000"/>
            <a:ext cx="6858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47" name="Line 27"/>
          <p:cNvSpPr>
            <a:spLocks noChangeShapeType="1"/>
          </p:cNvSpPr>
          <p:nvPr/>
        </p:nvSpPr>
        <p:spPr bwMode="auto">
          <a:xfrm>
            <a:off x="4876800" y="3581400"/>
            <a:ext cx="1447800" cy="685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48" name="Line 28"/>
          <p:cNvSpPr>
            <a:spLocks noChangeShapeType="1"/>
          </p:cNvSpPr>
          <p:nvPr/>
        </p:nvSpPr>
        <p:spPr bwMode="auto">
          <a:xfrm>
            <a:off x="6248400" y="2819400"/>
            <a:ext cx="1524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49" name="Line 29"/>
          <p:cNvSpPr>
            <a:spLocks noChangeShapeType="1"/>
          </p:cNvSpPr>
          <p:nvPr/>
        </p:nvSpPr>
        <p:spPr bwMode="auto">
          <a:xfrm>
            <a:off x="3429000" y="3200400"/>
            <a:ext cx="2438400" cy="24384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50" name="Line 30"/>
          <p:cNvSpPr>
            <a:spLocks noChangeShapeType="1"/>
          </p:cNvSpPr>
          <p:nvPr/>
        </p:nvSpPr>
        <p:spPr bwMode="auto">
          <a:xfrm flipH="1">
            <a:off x="2286000" y="3124200"/>
            <a:ext cx="11430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51" name="Line 31"/>
          <p:cNvSpPr>
            <a:spLocks noChangeShapeType="1"/>
          </p:cNvSpPr>
          <p:nvPr/>
        </p:nvSpPr>
        <p:spPr bwMode="auto">
          <a:xfrm>
            <a:off x="1600200" y="2286000"/>
            <a:ext cx="609600" cy="1524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52" name="Line 32"/>
          <p:cNvSpPr>
            <a:spLocks noChangeShapeType="1"/>
          </p:cNvSpPr>
          <p:nvPr/>
        </p:nvSpPr>
        <p:spPr bwMode="auto">
          <a:xfrm flipH="1">
            <a:off x="838200" y="2286000"/>
            <a:ext cx="762000" cy="1219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53" name="Line 33"/>
          <p:cNvSpPr>
            <a:spLocks noChangeShapeType="1"/>
          </p:cNvSpPr>
          <p:nvPr/>
        </p:nvSpPr>
        <p:spPr bwMode="auto">
          <a:xfrm>
            <a:off x="762000" y="3657600"/>
            <a:ext cx="2438400" cy="1143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54" name="Line 34"/>
          <p:cNvSpPr>
            <a:spLocks noChangeShapeType="1"/>
          </p:cNvSpPr>
          <p:nvPr/>
        </p:nvSpPr>
        <p:spPr bwMode="auto">
          <a:xfrm flipH="1">
            <a:off x="2667000" y="4876800"/>
            <a:ext cx="685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55" name="Line 35"/>
          <p:cNvSpPr>
            <a:spLocks noChangeShapeType="1"/>
          </p:cNvSpPr>
          <p:nvPr/>
        </p:nvSpPr>
        <p:spPr bwMode="auto">
          <a:xfrm>
            <a:off x="3352800" y="4876800"/>
            <a:ext cx="12192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56" name="Line 36"/>
          <p:cNvSpPr>
            <a:spLocks noChangeShapeType="1"/>
          </p:cNvSpPr>
          <p:nvPr/>
        </p:nvSpPr>
        <p:spPr bwMode="auto">
          <a:xfrm flipH="1">
            <a:off x="1371600" y="4876800"/>
            <a:ext cx="1981200" cy="381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57" name="Line 37"/>
          <p:cNvSpPr>
            <a:spLocks noChangeShapeType="1"/>
          </p:cNvSpPr>
          <p:nvPr/>
        </p:nvSpPr>
        <p:spPr bwMode="auto">
          <a:xfrm flipH="1">
            <a:off x="4724400" y="5715000"/>
            <a:ext cx="1219200" cy="685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58" name="Line 38"/>
          <p:cNvSpPr>
            <a:spLocks noChangeShapeType="1"/>
          </p:cNvSpPr>
          <p:nvPr/>
        </p:nvSpPr>
        <p:spPr bwMode="auto">
          <a:xfrm flipV="1">
            <a:off x="6019800" y="44958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59" name="Line 39"/>
          <p:cNvSpPr>
            <a:spLocks noChangeShapeType="1"/>
          </p:cNvSpPr>
          <p:nvPr/>
        </p:nvSpPr>
        <p:spPr bwMode="auto">
          <a:xfrm flipH="1" flipV="1">
            <a:off x="4876800" y="3657600"/>
            <a:ext cx="15240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60" name="Line 40"/>
          <p:cNvSpPr>
            <a:spLocks noChangeShapeType="1"/>
          </p:cNvSpPr>
          <p:nvPr/>
        </p:nvSpPr>
        <p:spPr bwMode="auto">
          <a:xfrm flipH="1" flipV="1">
            <a:off x="2286000" y="3962400"/>
            <a:ext cx="10668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61" name="Line 41"/>
          <p:cNvSpPr>
            <a:spLocks noChangeShapeType="1"/>
          </p:cNvSpPr>
          <p:nvPr/>
        </p:nvSpPr>
        <p:spPr bwMode="auto">
          <a:xfrm flipH="1">
            <a:off x="5943600" y="44196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62" name="Line 42"/>
          <p:cNvSpPr>
            <a:spLocks noChangeShapeType="1"/>
          </p:cNvSpPr>
          <p:nvPr/>
        </p:nvSpPr>
        <p:spPr bwMode="auto">
          <a:xfrm flipV="1">
            <a:off x="4648200" y="3733800"/>
            <a:ext cx="152400" cy="2667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63" name="Line 43"/>
          <p:cNvSpPr>
            <a:spLocks noChangeShapeType="1"/>
          </p:cNvSpPr>
          <p:nvPr/>
        </p:nvSpPr>
        <p:spPr bwMode="auto">
          <a:xfrm flipH="1" flipV="1">
            <a:off x="2743200" y="6324600"/>
            <a:ext cx="1905000" cy="76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64" name="Line 44"/>
          <p:cNvSpPr>
            <a:spLocks noChangeShapeType="1"/>
          </p:cNvSpPr>
          <p:nvPr/>
        </p:nvSpPr>
        <p:spPr bwMode="auto">
          <a:xfrm flipV="1">
            <a:off x="2209800" y="1600200"/>
            <a:ext cx="1295400" cy="2286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65" name="Line 45"/>
          <p:cNvSpPr>
            <a:spLocks noChangeShapeType="1"/>
          </p:cNvSpPr>
          <p:nvPr/>
        </p:nvSpPr>
        <p:spPr bwMode="auto">
          <a:xfrm>
            <a:off x="1219200" y="5334000"/>
            <a:ext cx="12954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66" name="Line 46"/>
          <p:cNvSpPr>
            <a:spLocks noChangeShapeType="1"/>
          </p:cNvSpPr>
          <p:nvPr/>
        </p:nvSpPr>
        <p:spPr bwMode="auto">
          <a:xfrm>
            <a:off x="762000" y="3657600"/>
            <a:ext cx="381000" cy="1600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67" name="Line 47"/>
          <p:cNvSpPr>
            <a:spLocks noChangeShapeType="1"/>
          </p:cNvSpPr>
          <p:nvPr/>
        </p:nvSpPr>
        <p:spPr bwMode="auto">
          <a:xfrm>
            <a:off x="762000" y="3657600"/>
            <a:ext cx="137160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68" name="Line 48"/>
          <p:cNvSpPr>
            <a:spLocks noChangeShapeType="1"/>
          </p:cNvSpPr>
          <p:nvPr/>
        </p:nvSpPr>
        <p:spPr bwMode="auto">
          <a:xfrm>
            <a:off x="74676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69" name="Line 49"/>
          <p:cNvSpPr>
            <a:spLocks noChangeShapeType="1"/>
          </p:cNvSpPr>
          <p:nvPr/>
        </p:nvSpPr>
        <p:spPr bwMode="auto">
          <a:xfrm>
            <a:off x="78613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70" name="Text Box 50"/>
          <p:cNvSpPr txBox="1">
            <a:spLocks noChangeArrowheads="1"/>
          </p:cNvSpPr>
          <p:nvPr/>
        </p:nvSpPr>
        <p:spPr bwMode="auto">
          <a:xfrm>
            <a:off x="6629400" y="304800"/>
            <a:ext cx="2143125" cy="1463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Found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Not Handled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Queue</a:t>
            </a:r>
          </a:p>
        </p:txBody>
      </p:sp>
      <p:sp>
        <p:nvSpPr>
          <p:cNvPr id="1003571" name="Oval 51"/>
          <p:cNvSpPr>
            <a:spLocks noChangeArrowheads="1"/>
          </p:cNvSpPr>
          <p:nvPr/>
        </p:nvSpPr>
        <p:spPr bwMode="auto">
          <a:xfrm>
            <a:off x="3581400" y="1371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3572" name="Line 52"/>
          <p:cNvSpPr>
            <a:spLocks noChangeShapeType="1"/>
          </p:cNvSpPr>
          <p:nvPr/>
        </p:nvSpPr>
        <p:spPr bwMode="auto">
          <a:xfrm>
            <a:off x="3657600" y="1447800"/>
            <a:ext cx="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73" name="Oval 53"/>
          <p:cNvSpPr>
            <a:spLocks noChangeArrowheads="1"/>
          </p:cNvSpPr>
          <p:nvPr/>
        </p:nvSpPr>
        <p:spPr bwMode="auto">
          <a:xfrm>
            <a:off x="1524000" y="2209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3574" name="Oval 54"/>
          <p:cNvSpPr>
            <a:spLocks noChangeArrowheads="1"/>
          </p:cNvSpPr>
          <p:nvPr/>
        </p:nvSpPr>
        <p:spPr bwMode="auto">
          <a:xfrm>
            <a:off x="3352800" y="3048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3575" name="Oval 55"/>
          <p:cNvSpPr>
            <a:spLocks noChangeArrowheads="1"/>
          </p:cNvSpPr>
          <p:nvPr/>
        </p:nvSpPr>
        <p:spPr bwMode="auto">
          <a:xfrm>
            <a:off x="5410200" y="182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3576" name="Oval 56"/>
          <p:cNvSpPr>
            <a:spLocks noChangeArrowheads="1"/>
          </p:cNvSpPr>
          <p:nvPr/>
        </p:nvSpPr>
        <p:spPr bwMode="auto">
          <a:xfrm>
            <a:off x="685800" y="3581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3577" name="Oval 57"/>
          <p:cNvSpPr>
            <a:spLocks noChangeArrowheads="1"/>
          </p:cNvSpPr>
          <p:nvPr/>
        </p:nvSpPr>
        <p:spPr bwMode="auto">
          <a:xfrm>
            <a:off x="2133600" y="3810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3578" name="Oval 58"/>
          <p:cNvSpPr>
            <a:spLocks noChangeArrowheads="1"/>
          </p:cNvSpPr>
          <p:nvPr/>
        </p:nvSpPr>
        <p:spPr bwMode="auto">
          <a:xfrm>
            <a:off x="6172200" y="2743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3579" name="Oval 59"/>
          <p:cNvSpPr>
            <a:spLocks noChangeArrowheads="1"/>
          </p:cNvSpPr>
          <p:nvPr/>
        </p:nvSpPr>
        <p:spPr bwMode="auto">
          <a:xfrm>
            <a:off x="5867400" y="563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3580" name="Text Box 60"/>
          <p:cNvSpPr txBox="1">
            <a:spLocks noChangeArrowheads="1"/>
          </p:cNvSpPr>
          <p:nvPr/>
        </p:nvSpPr>
        <p:spPr bwMode="auto">
          <a:xfrm>
            <a:off x="7493000" y="3276600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e</a:t>
            </a:r>
          </a:p>
        </p:txBody>
      </p:sp>
      <p:sp>
        <p:nvSpPr>
          <p:cNvPr id="1003581" name="Oval 61"/>
          <p:cNvSpPr>
            <a:spLocks noChangeArrowheads="1"/>
          </p:cNvSpPr>
          <p:nvPr/>
        </p:nvSpPr>
        <p:spPr bwMode="auto">
          <a:xfrm>
            <a:off x="6324600" y="4343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3582" name="Text Box 62"/>
          <p:cNvSpPr txBox="1">
            <a:spLocks noChangeArrowheads="1"/>
          </p:cNvSpPr>
          <p:nvPr/>
        </p:nvSpPr>
        <p:spPr bwMode="auto">
          <a:xfrm>
            <a:off x="7558088" y="3657600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j</a:t>
            </a:r>
          </a:p>
        </p:txBody>
      </p:sp>
      <p:sp>
        <p:nvSpPr>
          <p:cNvPr id="1003583" name="Oval 63"/>
          <p:cNvSpPr>
            <a:spLocks noChangeArrowheads="1"/>
          </p:cNvSpPr>
          <p:nvPr/>
        </p:nvSpPr>
        <p:spPr bwMode="auto">
          <a:xfrm>
            <a:off x="1143000" y="5257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3584" name="Oval 64"/>
          <p:cNvSpPr>
            <a:spLocks noChangeArrowheads="1"/>
          </p:cNvSpPr>
          <p:nvPr/>
        </p:nvSpPr>
        <p:spPr bwMode="auto">
          <a:xfrm>
            <a:off x="3276600" y="4800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3585" name="Text Box 65"/>
          <p:cNvSpPr txBox="1">
            <a:spLocks noChangeArrowheads="1"/>
          </p:cNvSpPr>
          <p:nvPr/>
        </p:nvSpPr>
        <p:spPr bwMode="auto">
          <a:xfrm>
            <a:off x="7486650" y="41402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h</a:t>
            </a:r>
          </a:p>
        </p:txBody>
      </p:sp>
      <p:sp>
        <p:nvSpPr>
          <p:cNvPr id="1003586" name="Text Box 66"/>
          <p:cNvSpPr txBox="1">
            <a:spLocks noChangeArrowheads="1"/>
          </p:cNvSpPr>
          <p:nvPr/>
        </p:nvSpPr>
        <p:spPr bwMode="auto">
          <a:xfrm>
            <a:off x="7532688" y="4708525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i</a:t>
            </a:r>
          </a:p>
        </p:txBody>
      </p:sp>
      <p:sp>
        <p:nvSpPr>
          <p:cNvPr id="1003587" name="Oval 67"/>
          <p:cNvSpPr>
            <a:spLocks noChangeArrowheads="1"/>
          </p:cNvSpPr>
          <p:nvPr/>
        </p:nvSpPr>
        <p:spPr bwMode="auto">
          <a:xfrm>
            <a:off x="4572000" y="6324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3588" name="Text Box 68"/>
          <p:cNvSpPr txBox="1">
            <a:spLocks noChangeArrowheads="1"/>
          </p:cNvSpPr>
          <p:nvPr/>
        </p:nvSpPr>
        <p:spPr bwMode="auto">
          <a:xfrm>
            <a:off x="7545388" y="5130800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l</a:t>
            </a:r>
          </a:p>
        </p:txBody>
      </p:sp>
      <p:sp>
        <p:nvSpPr>
          <p:cNvPr id="1003589" name="Freeform 69"/>
          <p:cNvSpPr>
            <a:spLocks/>
          </p:cNvSpPr>
          <p:nvPr/>
        </p:nvSpPr>
        <p:spPr bwMode="auto">
          <a:xfrm>
            <a:off x="2209800" y="1219200"/>
            <a:ext cx="2895600" cy="8763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960" y="528"/>
              </a:cxn>
              <a:cxn ang="0">
                <a:pos x="1824" y="0"/>
              </a:cxn>
            </a:cxnLst>
            <a:rect l="0" t="0" r="r" b="b"/>
            <a:pathLst>
              <a:path w="1824" h="552">
                <a:moveTo>
                  <a:pt x="0" y="144"/>
                </a:moveTo>
                <a:cubicBezTo>
                  <a:pt x="328" y="348"/>
                  <a:pt x="656" y="552"/>
                  <a:pt x="960" y="528"/>
                </a:cubicBezTo>
                <a:cubicBezTo>
                  <a:pt x="1264" y="504"/>
                  <a:pt x="1544" y="252"/>
                  <a:pt x="1824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90" name="Freeform 70"/>
          <p:cNvSpPr>
            <a:spLocks/>
          </p:cNvSpPr>
          <p:nvPr/>
        </p:nvSpPr>
        <p:spPr bwMode="auto">
          <a:xfrm>
            <a:off x="762000" y="1943100"/>
            <a:ext cx="5448300" cy="2179638"/>
          </a:xfrm>
          <a:custGeom>
            <a:avLst/>
            <a:gdLst/>
            <a:ahLst/>
            <a:cxnLst>
              <a:cxn ang="0">
                <a:pos x="0" y="272"/>
              </a:cxn>
              <a:cxn ang="0">
                <a:pos x="2688" y="1328"/>
              </a:cxn>
              <a:cxn ang="0">
                <a:pos x="3432" y="0"/>
              </a:cxn>
            </a:cxnLst>
            <a:rect l="0" t="0" r="r" b="b"/>
            <a:pathLst>
              <a:path w="3432" h="1373">
                <a:moveTo>
                  <a:pt x="0" y="272"/>
                </a:moveTo>
                <a:cubicBezTo>
                  <a:pt x="448" y="448"/>
                  <a:pt x="2116" y="1373"/>
                  <a:pt x="2688" y="1328"/>
                </a:cubicBezTo>
                <a:cubicBezTo>
                  <a:pt x="3260" y="1283"/>
                  <a:pt x="3308" y="221"/>
                  <a:pt x="3432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91" name="Freeform 71"/>
          <p:cNvSpPr>
            <a:spLocks/>
          </p:cNvSpPr>
          <p:nvPr/>
        </p:nvSpPr>
        <p:spPr bwMode="auto">
          <a:xfrm>
            <a:off x="241300" y="4127500"/>
            <a:ext cx="5842000" cy="2387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40" y="352"/>
              </a:cxn>
              <a:cxn ang="0">
                <a:pos x="3680" y="1504"/>
              </a:cxn>
            </a:cxnLst>
            <a:rect l="0" t="0" r="r" b="b"/>
            <a:pathLst>
              <a:path w="3680" h="1504">
                <a:moveTo>
                  <a:pt x="0" y="0"/>
                </a:moveTo>
                <a:cubicBezTo>
                  <a:pt x="440" y="59"/>
                  <a:pt x="2027" y="101"/>
                  <a:pt x="2640" y="352"/>
                </a:cubicBezTo>
                <a:cubicBezTo>
                  <a:pt x="3253" y="603"/>
                  <a:pt x="3463" y="1264"/>
                  <a:pt x="3680" y="1504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92" name="Text Box 72"/>
          <p:cNvSpPr txBox="1">
            <a:spLocks noChangeArrowheads="1"/>
          </p:cNvSpPr>
          <p:nvPr/>
        </p:nvSpPr>
        <p:spPr bwMode="auto">
          <a:xfrm>
            <a:off x="4022725" y="804863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d=0</a:t>
            </a:r>
          </a:p>
        </p:txBody>
      </p:sp>
      <p:sp>
        <p:nvSpPr>
          <p:cNvPr id="1003593" name="Text Box 73"/>
          <p:cNvSpPr txBox="1">
            <a:spLocks noChangeArrowheads="1"/>
          </p:cNvSpPr>
          <p:nvPr/>
        </p:nvSpPr>
        <p:spPr bwMode="auto">
          <a:xfrm>
            <a:off x="5486400" y="11430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d=1</a:t>
            </a:r>
          </a:p>
        </p:txBody>
      </p:sp>
      <p:sp>
        <p:nvSpPr>
          <p:cNvPr id="1003594" name="Text Box 74"/>
          <p:cNvSpPr txBox="1">
            <a:spLocks noChangeArrowheads="1"/>
          </p:cNvSpPr>
          <p:nvPr/>
        </p:nvSpPr>
        <p:spPr bwMode="auto">
          <a:xfrm>
            <a:off x="6688138" y="4251325"/>
            <a:ext cx="77946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d=2</a:t>
            </a:r>
          </a:p>
        </p:txBody>
      </p:sp>
      <p:sp>
        <p:nvSpPr>
          <p:cNvPr id="1003595" name="Text Box 75"/>
          <p:cNvSpPr txBox="1">
            <a:spLocks noChangeArrowheads="1"/>
          </p:cNvSpPr>
          <p:nvPr/>
        </p:nvSpPr>
        <p:spPr bwMode="auto">
          <a:xfrm>
            <a:off x="5029200" y="6003925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d=3</a:t>
            </a:r>
          </a:p>
        </p:txBody>
      </p:sp>
      <p:sp>
        <p:nvSpPr>
          <p:cNvPr id="1003596" name="Line 76"/>
          <p:cNvSpPr>
            <a:spLocks noChangeShapeType="1"/>
          </p:cNvSpPr>
          <p:nvPr/>
        </p:nvSpPr>
        <p:spPr bwMode="auto">
          <a:xfrm>
            <a:off x="7239000" y="22860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03597" name="Line 77"/>
          <p:cNvSpPr>
            <a:spLocks noChangeShapeType="1"/>
          </p:cNvSpPr>
          <p:nvPr/>
        </p:nvSpPr>
        <p:spPr bwMode="auto">
          <a:xfrm>
            <a:off x="7239000" y="42672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03598" name="Text Box 78"/>
          <p:cNvSpPr txBox="1">
            <a:spLocks noChangeArrowheads="1"/>
          </p:cNvSpPr>
          <p:nvPr/>
        </p:nvSpPr>
        <p:spPr bwMode="auto">
          <a:xfrm>
            <a:off x="7924800" y="21336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d=2</a:t>
            </a:r>
          </a:p>
        </p:txBody>
      </p:sp>
      <p:sp>
        <p:nvSpPr>
          <p:cNvPr id="1003599" name="Text Box 79"/>
          <p:cNvSpPr txBox="1">
            <a:spLocks noChangeArrowheads="1"/>
          </p:cNvSpPr>
          <p:nvPr/>
        </p:nvSpPr>
        <p:spPr bwMode="auto">
          <a:xfrm>
            <a:off x="7924800" y="4175125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5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228600"/>
            <a:ext cx="7772400" cy="1143000"/>
          </a:xfrm>
          <a:noFill/>
        </p:spPr>
        <p:txBody>
          <a:bodyPr/>
          <a:lstStyle/>
          <a:p>
            <a:r>
              <a:rPr lang="en-US"/>
              <a:t>BFS</a:t>
            </a:r>
          </a:p>
        </p:txBody>
      </p:sp>
      <p:sp>
        <p:nvSpPr>
          <p:cNvPr id="1004547" name="Oval 3"/>
          <p:cNvSpPr>
            <a:spLocks noChangeArrowheads="1"/>
          </p:cNvSpPr>
          <p:nvPr/>
        </p:nvSpPr>
        <p:spPr bwMode="auto">
          <a:xfrm>
            <a:off x="2514600" y="6172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4548" name="Oval 4"/>
          <p:cNvSpPr>
            <a:spLocks noChangeArrowheads="1"/>
          </p:cNvSpPr>
          <p:nvPr/>
        </p:nvSpPr>
        <p:spPr bwMode="auto">
          <a:xfrm>
            <a:off x="4800600" y="3429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4549" name="Text Box 5"/>
          <p:cNvSpPr txBox="1">
            <a:spLocks noChangeArrowheads="1"/>
          </p:cNvSpPr>
          <p:nvPr/>
        </p:nvSpPr>
        <p:spPr bwMode="auto">
          <a:xfrm>
            <a:off x="3505200" y="914400"/>
            <a:ext cx="331788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s</a:t>
            </a:r>
          </a:p>
        </p:txBody>
      </p:sp>
      <p:sp>
        <p:nvSpPr>
          <p:cNvPr id="1004550" name="Text Box 6"/>
          <p:cNvSpPr txBox="1">
            <a:spLocks noChangeArrowheads="1"/>
          </p:cNvSpPr>
          <p:nvPr/>
        </p:nvSpPr>
        <p:spPr bwMode="auto">
          <a:xfrm>
            <a:off x="1246188" y="1828800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a</a:t>
            </a:r>
          </a:p>
        </p:txBody>
      </p:sp>
      <p:sp>
        <p:nvSpPr>
          <p:cNvPr id="1004551" name="Text Box 7"/>
          <p:cNvSpPr txBox="1">
            <a:spLocks noChangeArrowheads="1"/>
          </p:cNvSpPr>
          <p:nvPr/>
        </p:nvSpPr>
        <p:spPr bwMode="auto">
          <a:xfrm>
            <a:off x="407988" y="3336925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c</a:t>
            </a:r>
          </a:p>
        </p:txBody>
      </p:sp>
      <p:sp>
        <p:nvSpPr>
          <p:cNvPr id="1004552" name="Text Box 8"/>
          <p:cNvSpPr txBox="1">
            <a:spLocks noChangeArrowheads="1"/>
          </p:cNvSpPr>
          <p:nvPr/>
        </p:nvSpPr>
        <p:spPr bwMode="auto">
          <a:xfrm>
            <a:off x="838200" y="50895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h</a:t>
            </a:r>
          </a:p>
        </p:txBody>
      </p:sp>
      <p:sp>
        <p:nvSpPr>
          <p:cNvPr id="1004553" name="Text Box 9"/>
          <p:cNvSpPr txBox="1">
            <a:spLocks noChangeArrowheads="1"/>
          </p:cNvSpPr>
          <p:nvPr/>
        </p:nvSpPr>
        <p:spPr bwMode="auto">
          <a:xfrm>
            <a:off x="2209800" y="6096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k</a:t>
            </a:r>
          </a:p>
        </p:txBody>
      </p:sp>
      <p:sp>
        <p:nvSpPr>
          <p:cNvPr id="1004554" name="Text Box 10"/>
          <p:cNvSpPr txBox="1">
            <a:spLocks noChangeArrowheads="1"/>
          </p:cNvSpPr>
          <p:nvPr/>
        </p:nvSpPr>
        <p:spPr bwMode="auto">
          <a:xfrm>
            <a:off x="2355850" y="3565525"/>
            <a:ext cx="3111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f</a:t>
            </a:r>
          </a:p>
        </p:txBody>
      </p:sp>
      <p:sp>
        <p:nvSpPr>
          <p:cNvPr id="1004555" name="Text Box 11"/>
          <p:cNvSpPr txBox="1">
            <a:spLocks noChangeArrowheads="1"/>
          </p:cNvSpPr>
          <p:nvPr/>
        </p:nvSpPr>
        <p:spPr bwMode="auto">
          <a:xfrm>
            <a:off x="3429000" y="45561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i</a:t>
            </a:r>
          </a:p>
        </p:txBody>
      </p:sp>
      <p:sp>
        <p:nvSpPr>
          <p:cNvPr id="1004556" name="Text Box 12"/>
          <p:cNvSpPr txBox="1">
            <a:spLocks noChangeArrowheads="1"/>
          </p:cNvSpPr>
          <p:nvPr/>
        </p:nvSpPr>
        <p:spPr bwMode="auto">
          <a:xfrm>
            <a:off x="4648200" y="63087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l</a:t>
            </a:r>
          </a:p>
        </p:txBody>
      </p:sp>
      <p:sp>
        <p:nvSpPr>
          <p:cNvPr id="1004557" name="Text Box 13"/>
          <p:cNvSpPr txBox="1">
            <a:spLocks noChangeArrowheads="1"/>
          </p:cNvSpPr>
          <p:nvPr/>
        </p:nvSpPr>
        <p:spPr bwMode="auto">
          <a:xfrm>
            <a:off x="5995988" y="5470525"/>
            <a:ext cx="481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m</a:t>
            </a:r>
          </a:p>
        </p:txBody>
      </p:sp>
      <p:sp>
        <p:nvSpPr>
          <p:cNvPr id="1004558" name="Text Box 14"/>
          <p:cNvSpPr txBox="1">
            <a:spLocks noChangeArrowheads="1"/>
          </p:cNvSpPr>
          <p:nvPr/>
        </p:nvSpPr>
        <p:spPr bwMode="auto">
          <a:xfrm>
            <a:off x="6427788" y="4051300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j</a:t>
            </a:r>
          </a:p>
        </p:txBody>
      </p:sp>
      <p:sp>
        <p:nvSpPr>
          <p:cNvPr id="1004559" name="Text Box 15"/>
          <p:cNvSpPr txBox="1">
            <a:spLocks noChangeArrowheads="1"/>
          </p:cNvSpPr>
          <p:nvPr/>
        </p:nvSpPr>
        <p:spPr bwMode="auto">
          <a:xfrm>
            <a:off x="6248400" y="2476500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e</a:t>
            </a:r>
          </a:p>
        </p:txBody>
      </p:sp>
      <p:sp>
        <p:nvSpPr>
          <p:cNvPr id="1004560" name="Text Box 16"/>
          <p:cNvSpPr txBox="1">
            <a:spLocks noChangeArrowheads="1"/>
          </p:cNvSpPr>
          <p:nvPr/>
        </p:nvSpPr>
        <p:spPr bwMode="auto">
          <a:xfrm>
            <a:off x="5486400" y="15462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b</a:t>
            </a:r>
          </a:p>
        </p:txBody>
      </p:sp>
      <p:sp>
        <p:nvSpPr>
          <p:cNvPr id="1004561" name="Text Box 17"/>
          <p:cNvSpPr txBox="1">
            <a:spLocks noChangeArrowheads="1"/>
          </p:cNvSpPr>
          <p:nvPr/>
        </p:nvSpPr>
        <p:spPr bwMode="auto">
          <a:xfrm>
            <a:off x="4959350" y="3048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g</a:t>
            </a:r>
          </a:p>
        </p:txBody>
      </p:sp>
      <p:sp>
        <p:nvSpPr>
          <p:cNvPr id="1004562" name="Text Box 18"/>
          <p:cNvSpPr txBox="1">
            <a:spLocks noChangeArrowheads="1"/>
          </p:cNvSpPr>
          <p:nvPr/>
        </p:nvSpPr>
        <p:spPr bwMode="auto">
          <a:xfrm>
            <a:off x="3435350" y="25908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d</a:t>
            </a:r>
          </a:p>
        </p:txBody>
      </p:sp>
      <p:sp>
        <p:nvSpPr>
          <p:cNvPr id="1004563" name="Line 19"/>
          <p:cNvSpPr>
            <a:spLocks noChangeShapeType="1"/>
          </p:cNvSpPr>
          <p:nvPr/>
        </p:nvSpPr>
        <p:spPr bwMode="auto">
          <a:xfrm flipH="1">
            <a:off x="1676400" y="1447800"/>
            <a:ext cx="1981200" cy="762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564" name="Line 20"/>
          <p:cNvSpPr>
            <a:spLocks noChangeShapeType="1"/>
          </p:cNvSpPr>
          <p:nvPr/>
        </p:nvSpPr>
        <p:spPr bwMode="auto">
          <a:xfrm flipH="1">
            <a:off x="3427413" y="1443038"/>
            <a:ext cx="228600" cy="1600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565" name="Line 21"/>
          <p:cNvSpPr>
            <a:spLocks noChangeShapeType="1"/>
          </p:cNvSpPr>
          <p:nvPr/>
        </p:nvSpPr>
        <p:spPr bwMode="auto">
          <a:xfrm>
            <a:off x="3657600" y="1447800"/>
            <a:ext cx="1143000" cy="1981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566" name="Line 22"/>
          <p:cNvSpPr>
            <a:spLocks noChangeShapeType="1"/>
          </p:cNvSpPr>
          <p:nvPr/>
        </p:nvSpPr>
        <p:spPr bwMode="auto">
          <a:xfrm>
            <a:off x="3657600" y="1447800"/>
            <a:ext cx="1752600" cy="457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567" name="Line 23"/>
          <p:cNvSpPr>
            <a:spLocks noChangeShapeType="1"/>
          </p:cNvSpPr>
          <p:nvPr/>
        </p:nvSpPr>
        <p:spPr bwMode="auto">
          <a:xfrm flipH="1">
            <a:off x="4876800" y="1905000"/>
            <a:ext cx="609600" cy="1524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568" name="Line 24"/>
          <p:cNvSpPr>
            <a:spLocks noChangeShapeType="1"/>
          </p:cNvSpPr>
          <p:nvPr/>
        </p:nvSpPr>
        <p:spPr bwMode="auto">
          <a:xfrm flipV="1">
            <a:off x="3352800" y="3581400"/>
            <a:ext cx="1447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569" name="Line 25"/>
          <p:cNvSpPr>
            <a:spLocks noChangeShapeType="1"/>
          </p:cNvSpPr>
          <p:nvPr/>
        </p:nvSpPr>
        <p:spPr bwMode="auto">
          <a:xfrm flipV="1">
            <a:off x="3429000" y="2819400"/>
            <a:ext cx="2743200" cy="304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570" name="Line 26"/>
          <p:cNvSpPr>
            <a:spLocks noChangeShapeType="1"/>
          </p:cNvSpPr>
          <p:nvPr/>
        </p:nvSpPr>
        <p:spPr bwMode="auto">
          <a:xfrm>
            <a:off x="5562600" y="1905000"/>
            <a:ext cx="6858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571" name="Line 27"/>
          <p:cNvSpPr>
            <a:spLocks noChangeShapeType="1"/>
          </p:cNvSpPr>
          <p:nvPr/>
        </p:nvSpPr>
        <p:spPr bwMode="auto">
          <a:xfrm>
            <a:off x="4876800" y="3581400"/>
            <a:ext cx="1447800" cy="685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572" name="Line 28"/>
          <p:cNvSpPr>
            <a:spLocks noChangeShapeType="1"/>
          </p:cNvSpPr>
          <p:nvPr/>
        </p:nvSpPr>
        <p:spPr bwMode="auto">
          <a:xfrm>
            <a:off x="6248400" y="2819400"/>
            <a:ext cx="1524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573" name="Line 29"/>
          <p:cNvSpPr>
            <a:spLocks noChangeShapeType="1"/>
          </p:cNvSpPr>
          <p:nvPr/>
        </p:nvSpPr>
        <p:spPr bwMode="auto">
          <a:xfrm>
            <a:off x="3429000" y="3200400"/>
            <a:ext cx="2438400" cy="24384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574" name="Line 30"/>
          <p:cNvSpPr>
            <a:spLocks noChangeShapeType="1"/>
          </p:cNvSpPr>
          <p:nvPr/>
        </p:nvSpPr>
        <p:spPr bwMode="auto">
          <a:xfrm flipH="1">
            <a:off x="2286000" y="3124200"/>
            <a:ext cx="11430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575" name="Line 31"/>
          <p:cNvSpPr>
            <a:spLocks noChangeShapeType="1"/>
          </p:cNvSpPr>
          <p:nvPr/>
        </p:nvSpPr>
        <p:spPr bwMode="auto">
          <a:xfrm>
            <a:off x="1600200" y="2286000"/>
            <a:ext cx="609600" cy="1524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576" name="Line 32"/>
          <p:cNvSpPr>
            <a:spLocks noChangeShapeType="1"/>
          </p:cNvSpPr>
          <p:nvPr/>
        </p:nvSpPr>
        <p:spPr bwMode="auto">
          <a:xfrm flipH="1">
            <a:off x="838200" y="2286000"/>
            <a:ext cx="762000" cy="1219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577" name="Line 33"/>
          <p:cNvSpPr>
            <a:spLocks noChangeShapeType="1"/>
          </p:cNvSpPr>
          <p:nvPr/>
        </p:nvSpPr>
        <p:spPr bwMode="auto">
          <a:xfrm>
            <a:off x="762000" y="3657600"/>
            <a:ext cx="2438400" cy="1143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578" name="Line 34"/>
          <p:cNvSpPr>
            <a:spLocks noChangeShapeType="1"/>
          </p:cNvSpPr>
          <p:nvPr/>
        </p:nvSpPr>
        <p:spPr bwMode="auto">
          <a:xfrm flipH="1">
            <a:off x="2667000" y="4876800"/>
            <a:ext cx="685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579" name="Line 35"/>
          <p:cNvSpPr>
            <a:spLocks noChangeShapeType="1"/>
          </p:cNvSpPr>
          <p:nvPr/>
        </p:nvSpPr>
        <p:spPr bwMode="auto">
          <a:xfrm>
            <a:off x="3352800" y="4876800"/>
            <a:ext cx="12192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580" name="Line 36"/>
          <p:cNvSpPr>
            <a:spLocks noChangeShapeType="1"/>
          </p:cNvSpPr>
          <p:nvPr/>
        </p:nvSpPr>
        <p:spPr bwMode="auto">
          <a:xfrm flipH="1">
            <a:off x="1371600" y="4876800"/>
            <a:ext cx="1981200" cy="381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581" name="Line 37"/>
          <p:cNvSpPr>
            <a:spLocks noChangeShapeType="1"/>
          </p:cNvSpPr>
          <p:nvPr/>
        </p:nvSpPr>
        <p:spPr bwMode="auto">
          <a:xfrm flipH="1">
            <a:off x="4724400" y="5715000"/>
            <a:ext cx="1219200" cy="685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582" name="Line 38"/>
          <p:cNvSpPr>
            <a:spLocks noChangeShapeType="1"/>
          </p:cNvSpPr>
          <p:nvPr/>
        </p:nvSpPr>
        <p:spPr bwMode="auto">
          <a:xfrm flipV="1">
            <a:off x="6019800" y="44958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583" name="Line 39"/>
          <p:cNvSpPr>
            <a:spLocks noChangeShapeType="1"/>
          </p:cNvSpPr>
          <p:nvPr/>
        </p:nvSpPr>
        <p:spPr bwMode="auto">
          <a:xfrm flipH="1" flipV="1">
            <a:off x="4876800" y="3657600"/>
            <a:ext cx="15240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584" name="Line 40"/>
          <p:cNvSpPr>
            <a:spLocks noChangeShapeType="1"/>
          </p:cNvSpPr>
          <p:nvPr/>
        </p:nvSpPr>
        <p:spPr bwMode="auto">
          <a:xfrm flipH="1" flipV="1">
            <a:off x="2286000" y="3962400"/>
            <a:ext cx="10668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585" name="Line 41"/>
          <p:cNvSpPr>
            <a:spLocks noChangeShapeType="1"/>
          </p:cNvSpPr>
          <p:nvPr/>
        </p:nvSpPr>
        <p:spPr bwMode="auto">
          <a:xfrm flipH="1">
            <a:off x="5943600" y="44196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586" name="Line 42"/>
          <p:cNvSpPr>
            <a:spLocks noChangeShapeType="1"/>
          </p:cNvSpPr>
          <p:nvPr/>
        </p:nvSpPr>
        <p:spPr bwMode="auto">
          <a:xfrm flipV="1">
            <a:off x="4648200" y="3733800"/>
            <a:ext cx="152400" cy="2667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587" name="Line 43"/>
          <p:cNvSpPr>
            <a:spLocks noChangeShapeType="1"/>
          </p:cNvSpPr>
          <p:nvPr/>
        </p:nvSpPr>
        <p:spPr bwMode="auto">
          <a:xfrm flipH="1" flipV="1">
            <a:off x="2743200" y="6324600"/>
            <a:ext cx="1905000" cy="76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588" name="Line 44"/>
          <p:cNvSpPr>
            <a:spLocks noChangeShapeType="1"/>
          </p:cNvSpPr>
          <p:nvPr/>
        </p:nvSpPr>
        <p:spPr bwMode="auto">
          <a:xfrm flipV="1">
            <a:off x="2209800" y="1600200"/>
            <a:ext cx="1295400" cy="2286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589" name="Line 45"/>
          <p:cNvSpPr>
            <a:spLocks noChangeShapeType="1"/>
          </p:cNvSpPr>
          <p:nvPr/>
        </p:nvSpPr>
        <p:spPr bwMode="auto">
          <a:xfrm>
            <a:off x="1219200" y="5334000"/>
            <a:ext cx="12954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590" name="Line 46"/>
          <p:cNvSpPr>
            <a:spLocks noChangeShapeType="1"/>
          </p:cNvSpPr>
          <p:nvPr/>
        </p:nvSpPr>
        <p:spPr bwMode="auto">
          <a:xfrm>
            <a:off x="762000" y="3657600"/>
            <a:ext cx="381000" cy="1600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591" name="Line 47"/>
          <p:cNvSpPr>
            <a:spLocks noChangeShapeType="1"/>
          </p:cNvSpPr>
          <p:nvPr/>
        </p:nvSpPr>
        <p:spPr bwMode="auto">
          <a:xfrm>
            <a:off x="762000" y="3657600"/>
            <a:ext cx="137160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592" name="Line 48"/>
          <p:cNvSpPr>
            <a:spLocks noChangeShapeType="1"/>
          </p:cNvSpPr>
          <p:nvPr/>
        </p:nvSpPr>
        <p:spPr bwMode="auto">
          <a:xfrm>
            <a:off x="74676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593" name="Line 49"/>
          <p:cNvSpPr>
            <a:spLocks noChangeShapeType="1"/>
          </p:cNvSpPr>
          <p:nvPr/>
        </p:nvSpPr>
        <p:spPr bwMode="auto">
          <a:xfrm>
            <a:off x="78613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594" name="Text Box 50"/>
          <p:cNvSpPr txBox="1">
            <a:spLocks noChangeArrowheads="1"/>
          </p:cNvSpPr>
          <p:nvPr/>
        </p:nvSpPr>
        <p:spPr bwMode="auto">
          <a:xfrm>
            <a:off x="6629400" y="304800"/>
            <a:ext cx="2143125" cy="1463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Found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Not Handled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Queue</a:t>
            </a:r>
          </a:p>
        </p:txBody>
      </p:sp>
      <p:sp>
        <p:nvSpPr>
          <p:cNvPr id="1004595" name="Oval 51"/>
          <p:cNvSpPr>
            <a:spLocks noChangeArrowheads="1"/>
          </p:cNvSpPr>
          <p:nvPr/>
        </p:nvSpPr>
        <p:spPr bwMode="auto">
          <a:xfrm>
            <a:off x="3581400" y="1371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4596" name="Line 52"/>
          <p:cNvSpPr>
            <a:spLocks noChangeShapeType="1"/>
          </p:cNvSpPr>
          <p:nvPr/>
        </p:nvSpPr>
        <p:spPr bwMode="auto">
          <a:xfrm>
            <a:off x="3657600" y="1447800"/>
            <a:ext cx="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597" name="Oval 53"/>
          <p:cNvSpPr>
            <a:spLocks noChangeArrowheads="1"/>
          </p:cNvSpPr>
          <p:nvPr/>
        </p:nvSpPr>
        <p:spPr bwMode="auto">
          <a:xfrm>
            <a:off x="1524000" y="2209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4598" name="Oval 54"/>
          <p:cNvSpPr>
            <a:spLocks noChangeArrowheads="1"/>
          </p:cNvSpPr>
          <p:nvPr/>
        </p:nvSpPr>
        <p:spPr bwMode="auto">
          <a:xfrm>
            <a:off x="3352800" y="3048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4599" name="Oval 55"/>
          <p:cNvSpPr>
            <a:spLocks noChangeArrowheads="1"/>
          </p:cNvSpPr>
          <p:nvPr/>
        </p:nvSpPr>
        <p:spPr bwMode="auto">
          <a:xfrm>
            <a:off x="5410200" y="182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4600" name="Oval 56"/>
          <p:cNvSpPr>
            <a:spLocks noChangeArrowheads="1"/>
          </p:cNvSpPr>
          <p:nvPr/>
        </p:nvSpPr>
        <p:spPr bwMode="auto">
          <a:xfrm>
            <a:off x="685800" y="3581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4601" name="Oval 57"/>
          <p:cNvSpPr>
            <a:spLocks noChangeArrowheads="1"/>
          </p:cNvSpPr>
          <p:nvPr/>
        </p:nvSpPr>
        <p:spPr bwMode="auto">
          <a:xfrm>
            <a:off x="2133600" y="3810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4602" name="Oval 58"/>
          <p:cNvSpPr>
            <a:spLocks noChangeArrowheads="1"/>
          </p:cNvSpPr>
          <p:nvPr/>
        </p:nvSpPr>
        <p:spPr bwMode="auto">
          <a:xfrm>
            <a:off x="6172200" y="2743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4603" name="Oval 59"/>
          <p:cNvSpPr>
            <a:spLocks noChangeArrowheads="1"/>
          </p:cNvSpPr>
          <p:nvPr/>
        </p:nvSpPr>
        <p:spPr bwMode="auto">
          <a:xfrm>
            <a:off x="5867400" y="563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4604" name="Oval 60"/>
          <p:cNvSpPr>
            <a:spLocks noChangeArrowheads="1"/>
          </p:cNvSpPr>
          <p:nvPr/>
        </p:nvSpPr>
        <p:spPr bwMode="auto">
          <a:xfrm>
            <a:off x="6324600" y="4343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4605" name="Text Box 61"/>
          <p:cNvSpPr txBox="1">
            <a:spLocks noChangeArrowheads="1"/>
          </p:cNvSpPr>
          <p:nvPr/>
        </p:nvSpPr>
        <p:spPr bwMode="auto">
          <a:xfrm>
            <a:off x="7558088" y="3657600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j</a:t>
            </a:r>
          </a:p>
        </p:txBody>
      </p:sp>
      <p:sp>
        <p:nvSpPr>
          <p:cNvPr id="1004606" name="Oval 62"/>
          <p:cNvSpPr>
            <a:spLocks noChangeArrowheads="1"/>
          </p:cNvSpPr>
          <p:nvPr/>
        </p:nvSpPr>
        <p:spPr bwMode="auto">
          <a:xfrm>
            <a:off x="1143000" y="5257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4607" name="Oval 63"/>
          <p:cNvSpPr>
            <a:spLocks noChangeArrowheads="1"/>
          </p:cNvSpPr>
          <p:nvPr/>
        </p:nvSpPr>
        <p:spPr bwMode="auto">
          <a:xfrm>
            <a:off x="3276600" y="4800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4608" name="Text Box 64"/>
          <p:cNvSpPr txBox="1">
            <a:spLocks noChangeArrowheads="1"/>
          </p:cNvSpPr>
          <p:nvPr/>
        </p:nvSpPr>
        <p:spPr bwMode="auto">
          <a:xfrm>
            <a:off x="7486650" y="41402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h</a:t>
            </a:r>
          </a:p>
        </p:txBody>
      </p:sp>
      <p:sp>
        <p:nvSpPr>
          <p:cNvPr id="1004609" name="Text Box 65"/>
          <p:cNvSpPr txBox="1">
            <a:spLocks noChangeArrowheads="1"/>
          </p:cNvSpPr>
          <p:nvPr/>
        </p:nvSpPr>
        <p:spPr bwMode="auto">
          <a:xfrm>
            <a:off x="7532688" y="4708525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i</a:t>
            </a:r>
          </a:p>
        </p:txBody>
      </p:sp>
      <p:sp>
        <p:nvSpPr>
          <p:cNvPr id="1004610" name="Oval 66"/>
          <p:cNvSpPr>
            <a:spLocks noChangeArrowheads="1"/>
          </p:cNvSpPr>
          <p:nvPr/>
        </p:nvSpPr>
        <p:spPr bwMode="auto">
          <a:xfrm>
            <a:off x="4572000" y="6324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4611" name="Text Box 67"/>
          <p:cNvSpPr txBox="1">
            <a:spLocks noChangeArrowheads="1"/>
          </p:cNvSpPr>
          <p:nvPr/>
        </p:nvSpPr>
        <p:spPr bwMode="auto">
          <a:xfrm>
            <a:off x="7545388" y="5130800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l</a:t>
            </a:r>
          </a:p>
        </p:txBody>
      </p:sp>
      <p:sp>
        <p:nvSpPr>
          <p:cNvPr id="1004612" name="Freeform 68"/>
          <p:cNvSpPr>
            <a:spLocks/>
          </p:cNvSpPr>
          <p:nvPr/>
        </p:nvSpPr>
        <p:spPr bwMode="auto">
          <a:xfrm>
            <a:off x="2209800" y="1219200"/>
            <a:ext cx="2895600" cy="8763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960" y="528"/>
              </a:cxn>
              <a:cxn ang="0">
                <a:pos x="1824" y="0"/>
              </a:cxn>
            </a:cxnLst>
            <a:rect l="0" t="0" r="r" b="b"/>
            <a:pathLst>
              <a:path w="1824" h="552">
                <a:moveTo>
                  <a:pt x="0" y="144"/>
                </a:moveTo>
                <a:cubicBezTo>
                  <a:pt x="328" y="348"/>
                  <a:pt x="656" y="552"/>
                  <a:pt x="960" y="528"/>
                </a:cubicBezTo>
                <a:cubicBezTo>
                  <a:pt x="1264" y="504"/>
                  <a:pt x="1544" y="252"/>
                  <a:pt x="1824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613" name="Freeform 69"/>
          <p:cNvSpPr>
            <a:spLocks/>
          </p:cNvSpPr>
          <p:nvPr/>
        </p:nvSpPr>
        <p:spPr bwMode="auto">
          <a:xfrm>
            <a:off x="762000" y="1943100"/>
            <a:ext cx="5448300" cy="2179638"/>
          </a:xfrm>
          <a:custGeom>
            <a:avLst/>
            <a:gdLst/>
            <a:ahLst/>
            <a:cxnLst>
              <a:cxn ang="0">
                <a:pos x="0" y="272"/>
              </a:cxn>
              <a:cxn ang="0">
                <a:pos x="2688" y="1328"/>
              </a:cxn>
              <a:cxn ang="0">
                <a:pos x="3432" y="0"/>
              </a:cxn>
            </a:cxnLst>
            <a:rect l="0" t="0" r="r" b="b"/>
            <a:pathLst>
              <a:path w="3432" h="1373">
                <a:moveTo>
                  <a:pt x="0" y="272"/>
                </a:moveTo>
                <a:cubicBezTo>
                  <a:pt x="448" y="448"/>
                  <a:pt x="2116" y="1373"/>
                  <a:pt x="2688" y="1328"/>
                </a:cubicBezTo>
                <a:cubicBezTo>
                  <a:pt x="3260" y="1283"/>
                  <a:pt x="3308" y="221"/>
                  <a:pt x="3432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614" name="Freeform 70"/>
          <p:cNvSpPr>
            <a:spLocks/>
          </p:cNvSpPr>
          <p:nvPr/>
        </p:nvSpPr>
        <p:spPr bwMode="auto">
          <a:xfrm>
            <a:off x="241300" y="4127500"/>
            <a:ext cx="5842000" cy="2387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40" y="352"/>
              </a:cxn>
              <a:cxn ang="0">
                <a:pos x="3680" y="1504"/>
              </a:cxn>
            </a:cxnLst>
            <a:rect l="0" t="0" r="r" b="b"/>
            <a:pathLst>
              <a:path w="3680" h="1504">
                <a:moveTo>
                  <a:pt x="0" y="0"/>
                </a:moveTo>
                <a:cubicBezTo>
                  <a:pt x="440" y="59"/>
                  <a:pt x="2027" y="101"/>
                  <a:pt x="2640" y="352"/>
                </a:cubicBezTo>
                <a:cubicBezTo>
                  <a:pt x="3253" y="603"/>
                  <a:pt x="3463" y="1264"/>
                  <a:pt x="3680" y="1504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4615" name="Text Box 71"/>
          <p:cNvSpPr txBox="1">
            <a:spLocks noChangeArrowheads="1"/>
          </p:cNvSpPr>
          <p:nvPr/>
        </p:nvSpPr>
        <p:spPr bwMode="auto">
          <a:xfrm>
            <a:off x="4022725" y="804863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d=0</a:t>
            </a:r>
          </a:p>
        </p:txBody>
      </p:sp>
      <p:sp>
        <p:nvSpPr>
          <p:cNvPr id="1004616" name="Text Box 72"/>
          <p:cNvSpPr txBox="1">
            <a:spLocks noChangeArrowheads="1"/>
          </p:cNvSpPr>
          <p:nvPr/>
        </p:nvSpPr>
        <p:spPr bwMode="auto">
          <a:xfrm>
            <a:off x="5486400" y="11430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d=1</a:t>
            </a:r>
          </a:p>
        </p:txBody>
      </p:sp>
      <p:sp>
        <p:nvSpPr>
          <p:cNvPr id="1004617" name="Text Box 73"/>
          <p:cNvSpPr txBox="1">
            <a:spLocks noChangeArrowheads="1"/>
          </p:cNvSpPr>
          <p:nvPr/>
        </p:nvSpPr>
        <p:spPr bwMode="auto">
          <a:xfrm>
            <a:off x="6688138" y="4251325"/>
            <a:ext cx="77946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d=2</a:t>
            </a:r>
          </a:p>
        </p:txBody>
      </p:sp>
      <p:sp>
        <p:nvSpPr>
          <p:cNvPr id="1004618" name="Text Box 74"/>
          <p:cNvSpPr txBox="1">
            <a:spLocks noChangeArrowheads="1"/>
          </p:cNvSpPr>
          <p:nvPr/>
        </p:nvSpPr>
        <p:spPr bwMode="auto">
          <a:xfrm>
            <a:off x="5029200" y="6003925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d=3</a:t>
            </a:r>
          </a:p>
        </p:txBody>
      </p:sp>
      <p:sp>
        <p:nvSpPr>
          <p:cNvPr id="1004619" name="Line 75"/>
          <p:cNvSpPr>
            <a:spLocks noChangeShapeType="1"/>
          </p:cNvSpPr>
          <p:nvPr/>
        </p:nvSpPr>
        <p:spPr bwMode="auto">
          <a:xfrm>
            <a:off x="7239000" y="22860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04620" name="Line 76"/>
          <p:cNvSpPr>
            <a:spLocks noChangeShapeType="1"/>
          </p:cNvSpPr>
          <p:nvPr/>
        </p:nvSpPr>
        <p:spPr bwMode="auto">
          <a:xfrm>
            <a:off x="7239000" y="42672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04621" name="Text Box 77"/>
          <p:cNvSpPr txBox="1">
            <a:spLocks noChangeArrowheads="1"/>
          </p:cNvSpPr>
          <p:nvPr/>
        </p:nvSpPr>
        <p:spPr bwMode="auto">
          <a:xfrm>
            <a:off x="7924800" y="21336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d=2</a:t>
            </a:r>
          </a:p>
        </p:txBody>
      </p:sp>
      <p:sp>
        <p:nvSpPr>
          <p:cNvPr id="1004622" name="Text Box 78"/>
          <p:cNvSpPr txBox="1">
            <a:spLocks noChangeArrowheads="1"/>
          </p:cNvSpPr>
          <p:nvPr/>
        </p:nvSpPr>
        <p:spPr bwMode="auto">
          <a:xfrm>
            <a:off x="7924800" y="4175125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800000"/>
                </a:solidFill>
              </a:rPr>
              <a:t>BFS Algorithm</a:t>
            </a:r>
          </a:p>
          <a:p>
            <a:r>
              <a:rPr lang="en-US" dirty="0" smtClean="0"/>
              <a:t>BFS Application: Shortest</a:t>
            </a:r>
            <a:r>
              <a:rPr lang="en-US" dirty="0"/>
              <a:t> </a:t>
            </a:r>
            <a:r>
              <a:rPr lang="en-US" dirty="0" smtClean="0"/>
              <a:t>Path on an </a:t>
            </a:r>
            <a:r>
              <a:rPr lang="en-US" dirty="0" err="1" smtClean="0"/>
              <a:t>unweighted</a:t>
            </a:r>
            <a:r>
              <a:rPr lang="en-US" dirty="0" smtClean="0"/>
              <a:t> graph</a:t>
            </a:r>
          </a:p>
          <a:p>
            <a:r>
              <a:rPr lang="en-US" dirty="0" smtClean="0"/>
              <a:t>Unweighted Shortest Path:  Proof of Correctness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74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55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228600"/>
            <a:ext cx="7772400" cy="1143000"/>
          </a:xfrm>
          <a:noFill/>
        </p:spPr>
        <p:txBody>
          <a:bodyPr/>
          <a:lstStyle/>
          <a:p>
            <a:r>
              <a:rPr lang="en-US"/>
              <a:t>BFS</a:t>
            </a:r>
          </a:p>
        </p:txBody>
      </p:sp>
      <p:sp>
        <p:nvSpPr>
          <p:cNvPr id="1005571" name="Oval 3"/>
          <p:cNvSpPr>
            <a:spLocks noChangeArrowheads="1"/>
          </p:cNvSpPr>
          <p:nvPr/>
        </p:nvSpPr>
        <p:spPr bwMode="auto">
          <a:xfrm>
            <a:off x="2514600" y="6172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5572" name="Oval 4"/>
          <p:cNvSpPr>
            <a:spLocks noChangeArrowheads="1"/>
          </p:cNvSpPr>
          <p:nvPr/>
        </p:nvSpPr>
        <p:spPr bwMode="auto">
          <a:xfrm>
            <a:off x="4800600" y="3429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5573" name="Text Box 5"/>
          <p:cNvSpPr txBox="1">
            <a:spLocks noChangeArrowheads="1"/>
          </p:cNvSpPr>
          <p:nvPr/>
        </p:nvSpPr>
        <p:spPr bwMode="auto">
          <a:xfrm>
            <a:off x="3505200" y="914400"/>
            <a:ext cx="331788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s</a:t>
            </a:r>
          </a:p>
        </p:txBody>
      </p:sp>
      <p:sp>
        <p:nvSpPr>
          <p:cNvPr id="1005574" name="Text Box 6"/>
          <p:cNvSpPr txBox="1">
            <a:spLocks noChangeArrowheads="1"/>
          </p:cNvSpPr>
          <p:nvPr/>
        </p:nvSpPr>
        <p:spPr bwMode="auto">
          <a:xfrm>
            <a:off x="1246188" y="1828800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a</a:t>
            </a:r>
          </a:p>
        </p:txBody>
      </p:sp>
      <p:sp>
        <p:nvSpPr>
          <p:cNvPr id="1005575" name="Text Box 7"/>
          <p:cNvSpPr txBox="1">
            <a:spLocks noChangeArrowheads="1"/>
          </p:cNvSpPr>
          <p:nvPr/>
        </p:nvSpPr>
        <p:spPr bwMode="auto">
          <a:xfrm>
            <a:off x="407988" y="3336925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c</a:t>
            </a:r>
          </a:p>
        </p:txBody>
      </p:sp>
      <p:sp>
        <p:nvSpPr>
          <p:cNvPr id="1005576" name="Text Box 8"/>
          <p:cNvSpPr txBox="1">
            <a:spLocks noChangeArrowheads="1"/>
          </p:cNvSpPr>
          <p:nvPr/>
        </p:nvSpPr>
        <p:spPr bwMode="auto">
          <a:xfrm>
            <a:off x="838200" y="50895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h</a:t>
            </a:r>
          </a:p>
        </p:txBody>
      </p:sp>
      <p:sp>
        <p:nvSpPr>
          <p:cNvPr id="1005577" name="Text Box 9"/>
          <p:cNvSpPr txBox="1">
            <a:spLocks noChangeArrowheads="1"/>
          </p:cNvSpPr>
          <p:nvPr/>
        </p:nvSpPr>
        <p:spPr bwMode="auto">
          <a:xfrm>
            <a:off x="2209800" y="6096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k</a:t>
            </a:r>
          </a:p>
        </p:txBody>
      </p:sp>
      <p:sp>
        <p:nvSpPr>
          <p:cNvPr id="1005578" name="Text Box 10"/>
          <p:cNvSpPr txBox="1">
            <a:spLocks noChangeArrowheads="1"/>
          </p:cNvSpPr>
          <p:nvPr/>
        </p:nvSpPr>
        <p:spPr bwMode="auto">
          <a:xfrm>
            <a:off x="2355850" y="3565525"/>
            <a:ext cx="3111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f</a:t>
            </a:r>
          </a:p>
        </p:txBody>
      </p:sp>
      <p:sp>
        <p:nvSpPr>
          <p:cNvPr id="1005579" name="Text Box 11"/>
          <p:cNvSpPr txBox="1">
            <a:spLocks noChangeArrowheads="1"/>
          </p:cNvSpPr>
          <p:nvPr/>
        </p:nvSpPr>
        <p:spPr bwMode="auto">
          <a:xfrm>
            <a:off x="3429000" y="45561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i</a:t>
            </a:r>
          </a:p>
        </p:txBody>
      </p:sp>
      <p:sp>
        <p:nvSpPr>
          <p:cNvPr id="1005580" name="Text Box 12"/>
          <p:cNvSpPr txBox="1">
            <a:spLocks noChangeArrowheads="1"/>
          </p:cNvSpPr>
          <p:nvPr/>
        </p:nvSpPr>
        <p:spPr bwMode="auto">
          <a:xfrm>
            <a:off x="4648200" y="63087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l</a:t>
            </a:r>
          </a:p>
        </p:txBody>
      </p:sp>
      <p:sp>
        <p:nvSpPr>
          <p:cNvPr id="1005581" name="Text Box 13"/>
          <p:cNvSpPr txBox="1">
            <a:spLocks noChangeArrowheads="1"/>
          </p:cNvSpPr>
          <p:nvPr/>
        </p:nvSpPr>
        <p:spPr bwMode="auto">
          <a:xfrm>
            <a:off x="5995988" y="5470525"/>
            <a:ext cx="481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m</a:t>
            </a:r>
          </a:p>
        </p:txBody>
      </p:sp>
      <p:sp>
        <p:nvSpPr>
          <p:cNvPr id="1005582" name="Text Box 14"/>
          <p:cNvSpPr txBox="1">
            <a:spLocks noChangeArrowheads="1"/>
          </p:cNvSpPr>
          <p:nvPr/>
        </p:nvSpPr>
        <p:spPr bwMode="auto">
          <a:xfrm>
            <a:off x="6427788" y="4051300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j</a:t>
            </a:r>
          </a:p>
        </p:txBody>
      </p:sp>
      <p:sp>
        <p:nvSpPr>
          <p:cNvPr id="1005583" name="Text Box 15"/>
          <p:cNvSpPr txBox="1">
            <a:spLocks noChangeArrowheads="1"/>
          </p:cNvSpPr>
          <p:nvPr/>
        </p:nvSpPr>
        <p:spPr bwMode="auto">
          <a:xfrm>
            <a:off x="6248400" y="2476500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e</a:t>
            </a:r>
          </a:p>
        </p:txBody>
      </p:sp>
      <p:sp>
        <p:nvSpPr>
          <p:cNvPr id="1005584" name="Text Box 16"/>
          <p:cNvSpPr txBox="1">
            <a:spLocks noChangeArrowheads="1"/>
          </p:cNvSpPr>
          <p:nvPr/>
        </p:nvSpPr>
        <p:spPr bwMode="auto">
          <a:xfrm>
            <a:off x="5486400" y="15462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b</a:t>
            </a:r>
          </a:p>
        </p:txBody>
      </p:sp>
      <p:sp>
        <p:nvSpPr>
          <p:cNvPr id="1005585" name="Text Box 17"/>
          <p:cNvSpPr txBox="1">
            <a:spLocks noChangeArrowheads="1"/>
          </p:cNvSpPr>
          <p:nvPr/>
        </p:nvSpPr>
        <p:spPr bwMode="auto">
          <a:xfrm>
            <a:off x="4959350" y="3048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g</a:t>
            </a:r>
          </a:p>
        </p:txBody>
      </p:sp>
      <p:sp>
        <p:nvSpPr>
          <p:cNvPr id="1005586" name="Text Box 18"/>
          <p:cNvSpPr txBox="1">
            <a:spLocks noChangeArrowheads="1"/>
          </p:cNvSpPr>
          <p:nvPr/>
        </p:nvSpPr>
        <p:spPr bwMode="auto">
          <a:xfrm>
            <a:off x="3435350" y="25908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d</a:t>
            </a:r>
          </a:p>
        </p:txBody>
      </p:sp>
      <p:sp>
        <p:nvSpPr>
          <p:cNvPr id="1005587" name="Line 19"/>
          <p:cNvSpPr>
            <a:spLocks noChangeShapeType="1"/>
          </p:cNvSpPr>
          <p:nvPr/>
        </p:nvSpPr>
        <p:spPr bwMode="auto">
          <a:xfrm flipH="1">
            <a:off x="1676400" y="1447800"/>
            <a:ext cx="1981200" cy="762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588" name="Line 20"/>
          <p:cNvSpPr>
            <a:spLocks noChangeShapeType="1"/>
          </p:cNvSpPr>
          <p:nvPr/>
        </p:nvSpPr>
        <p:spPr bwMode="auto">
          <a:xfrm flipH="1">
            <a:off x="3427413" y="1443038"/>
            <a:ext cx="228600" cy="1600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589" name="Line 21"/>
          <p:cNvSpPr>
            <a:spLocks noChangeShapeType="1"/>
          </p:cNvSpPr>
          <p:nvPr/>
        </p:nvSpPr>
        <p:spPr bwMode="auto">
          <a:xfrm>
            <a:off x="3657600" y="1447800"/>
            <a:ext cx="1143000" cy="1981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590" name="Line 22"/>
          <p:cNvSpPr>
            <a:spLocks noChangeShapeType="1"/>
          </p:cNvSpPr>
          <p:nvPr/>
        </p:nvSpPr>
        <p:spPr bwMode="auto">
          <a:xfrm>
            <a:off x="3657600" y="1447800"/>
            <a:ext cx="1752600" cy="457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591" name="Line 23"/>
          <p:cNvSpPr>
            <a:spLocks noChangeShapeType="1"/>
          </p:cNvSpPr>
          <p:nvPr/>
        </p:nvSpPr>
        <p:spPr bwMode="auto">
          <a:xfrm flipH="1">
            <a:off x="4876800" y="1905000"/>
            <a:ext cx="609600" cy="1524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592" name="Line 24"/>
          <p:cNvSpPr>
            <a:spLocks noChangeShapeType="1"/>
          </p:cNvSpPr>
          <p:nvPr/>
        </p:nvSpPr>
        <p:spPr bwMode="auto">
          <a:xfrm flipV="1">
            <a:off x="3352800" y="3581400"/>
            <a:ext cx="1447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593" name="Line 25"/>
          <p:cNvSpPr>
            <a:spLocks noChangeShapeType="1"/>
          </p:cNvSpPr>
          <p:nvPr/>
        </p:nvSpPr>
        <p:spPr bwMode="auto">
          <a:xfrm flipV="1">
            <a:off x="3429000" y="2819400"/>
            <a:ext cx="2743200" cy="304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594" name="Line 26"/>
          <p:cNvSpPr>
            <a:spLocks noChangeShapeType="1"/>
          </p:cNvSpPr>
          <p:nvPr/>
        </p:nvSpPr>
        <p:spPr bwMode="auto">
          <a:xfrm>
            <a:off x="5562600" y="1905000"/>
            <a:ext cx="6858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595" name="Line 27"/>
          <p:cNvSpPr>
            <a:spLocks noChangeShapeType="1"/>
          </p:cNvSpPr>
          <p:nvPr/>
        </p:nvSpPr>
        <p:spPr bwMode="auto">
          <a:xfrm>
            <a:off x="4876800" y="3581400"/>
            <a:ext cx="1447800" cy="685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596" name="Line 28"/>
          <p:cNvSpPr>
            <a:spLocks noChangeShapeType="1"/>
          </p:cNvSpPr>
          <p:nvPr/>
        </p:nvSpPr>
        <p:spPr bwMode="auto">
          <a:xfrm>
            <a:off x="6248400" y="2819400"/>
            <a:ext cx="1524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597" name="Line 29"/>
          <p:cNvSpPr>
            <a:spLocks noChangeShapeType="1"/>
          </p:cNvSpPr>
          <p:nvPr/>
        </p:nvSpPr>
        <p:spPr bwMode="auto">
          <a:xfrm>
            <a:off x="3429000" y="3200400"/>
            <a:ext cx="2438400" cy="24384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598" name="Line 30"/>
          <p:cNvSpPr>
            <a:spLocks noChangeShapeType="1"/>
          </p:cNvSpPr>
          <p:nvPr/>
        </p:nvSpPr>
        <p:spPr bwMode="auto">
          <a:xfrm flipH="1">
            <a:off x="2286000" y="3124200"/>
            <a:ext cx="11430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599" name="Line 31"/>
          <p:cNvSpPr>
            <a:spLocks noChangeShapeType="1"/>
          </p:cNvSpPr>
          <p:nvPr/>
        </p:nvSpPr>
        <p:spPr bwMode="auto">
          <a:xfrm>
            <a:off x="1600200" y="2286000"/>
            <a:ext cx="609600" cy="1524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600" name="Line 32"/>
          <p:cNvSpPr>
            <a:spLocks noChangeShapeType="1"/>
          </p:cNvSpPr>
          <p:nvPr/>
        </p:nvSpPr>
        <p:spPr bwMode="auto">
          <a:xfrm flipH="1">
            <a:off x="838200" y="2286000"/>
            <a:ext cx="762000" cy="1219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601" name="Line 33"/>
          <p:cNvSpPr>
            <a:spLocks noChangeShapeType="1"/>
          </p:cNvSpPr>
          <p:nvPr/>
        </p:nvSpPr>
        <p:spPr bwMode="auto">
          <a:xfrm>
            <a:off x="762000" y="3657600"/>
            <a:ext cx="2438400" cy="1143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602" name="Line 34"/>
          <p:cNvSpPr>
            <a:spLocks noChangeShapeType="1"/>
          </p:cNvSpPr>
          <p:nvPr/>
        </p:nvSpPr>
        <p:spPr bwMode="auto">
          <a:xfrm flipH="1">
            <a:off x="2667000" y="4876800"/>
            <a:ext cx="685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603" name="Line 35"/>
          <p:cNvSpPr>
            <a:spLocks noChangeShapeType="1"/>
          </p:cNvSpPr>
          <p:nvPr/>
        </p:nvSpPr>
        <p:spPr bwMode="auto">
          <a:xfrm>
            <a:off x="3352800" y="4876800"/>
            <a:ext cx="12192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604" name="Line 36"/>
          <p:cNvSpPr>
            <a:spLocks noChangeShapeType="1"/>
          </p:cNvSpPr>
          <p:nvPr/>
        </p:nvSpPr>
        <p:spPr bwMode="auto">
          <a:xfrm flipH="1">
            <a:off x="1371600" y="4876800"/>
            <a:ext cx="1981200" cy="381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605" name="Line 37"/>
          <p:cNvSpPr>
            <a:spLocks noChangeShapeType="1"/>
          </p:cNvSpPr>
          <p:nvPr/>
        </p:nvSpPr>
        <p:spPr bwMode="auto">
          <a:xfrm flipH="1">
            <a:off x="4724400" y="5715000"/>
            <a:ext cx="1219200" cy="685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606" name="Line 38"/>
          <p:cNvSpPr>
            <a:spLocks noChangeShapeType="1"/>
          </p:cNvSpPr>
          <p:nvPr/>
        </p:nvSpPr>
        <p:spPr bwMode="auto">
          <a:xfrm flipV="1">
            <a:off x="6019800" y="44958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607" name="Line 39"/>
          <p:cNvSpPr>
            <a:spLocks noChangeShapeType="1"/>
          </p:cNvSpPr>
          <p:nvPr/>
        </p:nvSpPr>
        <p:spPr bwMode="auto">
          <a:xfrm flipH="1" flipV="1">
            <a:off x="4876800" y="3657600"/>
            <a:ext cx="15240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608" name="Line 40"/>
          <p:cNvSpPr>
            <a:spLocks noChangeShapeType="1"/>
          </p:cNvSpPr>
          <p:nvPr/>
        </p:nvSpPr>
        <p:spPr bwMode="auto">
          <a:xfrm flipH="1" flipV="1">
            <a:off x="2286000" y="3962400"/>
            <a:ext cx="10668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609" name="Line 41"/>
          <p:cNvSpPr>
            <a:spLocks noChangeShapeType="1"/>
          </p:cNvSpPr>
          <p:nvPr/>
        </p:nvSpPr>
        <p:spPr bwMode="auto">
          <a:xfrm flipH="1">
            <a:off x="5943600" y="44196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610" name="Line 42"/>
          <p:cNvSpPr>
            <a:spLocks noChangeShapeType="1"/>
          </p:cNvSpPr>
          <p:nvPr/>
        </p:nvSpPr>
        <p:spPr bwMode="auto">
          <a:xfrm flipV="1">
            <a:off x="4648200" y="3733800"/>
            <a:ext cx="152400" cy="2667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611" name="Line 43"/>
          <p:cNvSpPr>
            <a:spLocks noChangeShapeType="1"/>
          </p:cNvSpPr>
          <p:nvPr/>
        </p:nvSpPr>
        <p:spPr bwMode="auto">
          <a:xfrm flipH="1" flipV="1">
            <a:off x="2743200" y="6324600"/>
            <a:ext cx="1905000" cy="76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612" name="Line 44"/>
          <p:cNvSpPr>
            <a:spLocks noChangeShapeType="1"/>
          </p:cNvSpPr>
          <p:nvPr/>
        </p:nvSpPr>
        <p:spPr bwMode="auto">
          <a:xfrm flipV="1">
            <a:off x="2209800" y="1600200"/>
            <a:ext cx="1295400" cy="2286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613" name="Line 45"/>
          <p:cNvSpPr>
            <a:spLocks noChangeShapeType="1"/>
          </p:cNvSpPr>
          <p:nvPr/>
        </p:nvSpPr>
        <p:spPr bwMode="auto">
          <a:xfrm>
            <a:off x="1219200" y="5334000"/>
            <a:ext cx="12954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614" name="Line 46"/>
          <p:cNvSpPr>
            <a:spLocks noChangeShapeType="1"/>
          </p:cNvSpPr>
          <p:nvPr/>
        </p:nvSpPr>
        <p:spPr bwMode="auto">
          <a:xfrm>
            <a:off x="762000" y="3657600"/>
            <a:ext cx="381000" cy="1600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615" name="Line 47"/>
          <p:cNvSpPr>
            <a:spLocks noChangeShapeType="1"/>
          </p:cNvSpPr>
          <p:nvPr/>
        </p:nvSpPr>
        <p:spPr bwMode="auto">
          <a:xfrm>
            <a:off x="762000" y="3657600"/>
            <a:ext cx="137160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616" name="Line 48"/>
          <p:cNvSpPr>
            <a:spLocks noChangeShapeType="1"/>
          </p:cNvSpPr>
          <p:nvPr/>
        </p:nvSpPr>
        <p:spPr bwMode="auto">
          <a:xfrm>
            <a:off x="74676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617" name="Line 49"/>
          <p:cNvSpPr>
            <a:spLocks noChangeShapeType="1"/>
          </p:cNvSpPr>
          <p:nvPr/>
        </p:nvSpPr>
        <p:spPr bwMode="auto">
          <a:xfrm>
            <a:off x="78613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618" name="Text Box 50"/>
          <p:cNvSpPr txBox="1">
            <a:spLocks noChangeArrowheads="1"/>
          </p:cNvSpPr>
          <p:nvPr/>
        </p:nvSpPr>
        <p:spPr bwMode="auto">
          <a:xfrm>
            <a:off x="6629400" y="304800"/>
            <a:ext cx="2143125" cy="1463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Found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Not Handled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Queue</a:t>
            </a:r>
          </a:p>
        </p:txBody>
      </p:sp>
      <p:sp>
        <p:nvSpPr>
          <p:cNvPr id="1005619" name="Oval 51"/>
          <p:cNvSpPr>
            <a:spLocks noChangeArrowheads="1"/>
          </p:cNvSpPr>
          <p:nvPr/>
        </p:nvSpPr>
        <p:spPr bwMode="auto">
          <a:xfrm>
            <a:off x="3581400" y="1371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5620" name="Line 52"/>
          <p:cNvSpPr>
            <a:spLocks noChangeShapeType="1"/>
          </p:cNvSpPr>
          <p:nvPr/>
        </p:nvSpPr>
        <p:spPr bwMode="auto">
          <a:xfrm>
            <a:off x="3657600" y="1447800"/>
            <a:ext cx="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621" name="Oval 53"/>
          <p:cNvSpPr>
            <a:spLocks noChangeArrowheads="1"/>
          </p:cNvSpPr>
          <p:nvPr/>
        </p:nvSpPr>
        <p:spPr bwMode="auto">
          <a:xfrm>
            <a:off x="1524000" y="2209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5622" name="Oval 54"/>
          <p:cNvSpPr>
            <a:spLocks noChangeArrowheads="1"/>
          </p:cNvSpPr>
          <p:nvPr/>
        </p:nvSpPr>
        <p:spPr bwMode="auto">
          <a:xfrm>
            <a:off x="3352800" y="3048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5623" name="Oval 55"/>
          <p:cNvSpPr>
            <a:spLocks noChangeArrowheads="1"/>
          </p:cNvSpPr>
          <p:nvPr/>
        </p:nvSpPr>
        <p:spPr bwMode="auto">
          <a:xfrm>
            <a:off x="5410200" y="182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5624" name="Oval 56"/>
          <p:cNvSpPr>
            <a:spLocks noChangeArrowheads="1"/>
          </p:cNvSpPr>
          <p:nvPr/>
        </p:nvSpPr>
        <p:spPr bwMode="auto">
          <a:xfrm>
            <a:off x="685800" y="3581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5625" name="Oval 57"/>
          <p:cNvSpPr>
            <a:spLocks noChangeArrowheads="1"/>
          </p:cNvSpPr>
          <p:nvPr/>
        </p:nvSpPr>
        <p:spPr bwMode="auto">
          <a:xfrm>
            <a:off x="2133600" y="3810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5626" name="Oval 58"/>
          <p:cNvSpPr>
            <a:spLocks noChangeArrowheads="1"/>
          </p:cNvSpPr>
          <p:nvPr/>
        </p:nvSpPr>
        <p:spPr bwMode="auto">
          <a:xfrm>
            <a:off x="6172200" y="2743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5627" name="Oval 59"/>
          <p:cNvSpPr>
            <a:spLocks noChangeArrowheads="1"/>
          </p:cNvSpPr>
          <p:nvPr/>
        </p:nvSpPr>
        <p:spPr bwMode="auto">
          <a:xfrm>
            <a:off x="5867400" y="563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5628" name="Oval 60"/>
          <p:cNvSpPr>
            <a:spLocks noChangeArrowheads="1"/>
          </p:cNvSpPr>
          <p:nvPr/>
        </p:nvSpPr>
        <p:spPr bwMode="auto">
          <a:xfrm>
            <a:off x="6324600" y="4343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5629" name="Oval 61"/>
          <p:cNvSpPr>
            <a:spLocks noChangeArrowheads="1"/>
          </p:cNvSpPr>
          <p:nvPr/>
        </p:nvSpPr>
        <p:spPr bwMode="auto">
          <a:xfrm>
            <a:off x="1143000" y="5257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5630" name="Oval 62"/>
          <p:cNvSpPr>
            <a:spLocks noChangeArrowheads="1"/>
          </p:cNvSpPr>
          <p:nvPr/>
        </p:nvSpPr>
        <p:spPr bwMode="auto">
          <a:xfrm>
            <a:off x="3276600" y="4800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5631" name="Text Box 63"/>
          <p:cNvSpPr txBox="1">
            <a:spLocks noChangeArrowheads="1"/>
          </p:cNvSpPr>
          <p:nvPr/>
        </p:nvSpPr>
        <p:spPr bwMode="auto">
          <a:xfrm>
            <a:off x="7486650" y="41402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h</a:t>
            </a:r>
          </a:p>
        </p:txBody>
      </p:sp>
      <p:sp>
        <p:nvSpPr>
          <p:cNvPr id="1005632" name="Text Box 64"/>
          <p:cNvSpPr txBox="1">
            <a:spLocks noChangeArrowheads="1"/>
          </p:cNvSpPr>
          <p:nvPr/>
        </p:nvSpPr>
        <p:spPr bwMode="auto">
          <a:xfrm>
            <a:off x="7532688" y="4708525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i</a:t>
            </a:r>
          </a:p>
        </p:txBody>
      </p:sp>
      <p:sp>
        <p:nvSpPr>
          <p:cNvPr id="1005633" name="Oval 65"/>
          <p:cNvSpPr>
            <a:spLocks noChangeArrowheads="1"/>
          </p:cNvSpPr>
          <p:nvPr/>
        </p:nvSpPr>
        <p:spPr bwMode="auto">
          <a:xfrm>
            <a:off x="4572000" y="6324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5634" name="Text Box 66"/>
          <p:cNvSpPr txBox="1">
            <a:spLocks noChangeArrowheads="1"/>
          </p:cNvSpPr>
          <p:nvPr/>
        </p:nvSpPr>
        <p:spPr bwMode="auto">
          <a:xfrm>
            <a:off x="7545388" y="5130800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l</a:t>
            </a:r>
          </a:p>
        </p:txBody>
      </p:sp>
      <p:sp>
        <p:nvSpPr>
          <p:cNvPr id="1005635" name="Freeform 67"/>
          <p:cNvSpPr>
            <a:spLocks/>
          </p:cNvSpPr>
          <p:nvPr/>
        </p:nvSpPr>
        <p:spPr bwMode="auto">
          <a:xfrm>
            <a:off x="2209800" y="1219200"/>
            <a:ext cx="2895600" cy="8763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960" y="528"/>
              </a:cxn>
              <a:cxn ang="0">
                <a:pos x="1824" y="0"/>
              </a:cxn>
            </a:cxnLst>
            <a:rect l="0" t="0" r="r" b="b"/>
            <a:pathLst>
              <a:path w="1824" h="552">
                <a:moveTo>
                  <a:pt x="0" y="144"/>
                </a:moveTo>
                <a:cubicBezTo>
                  <a:pt x="328" y="348"/>
                  <a:pt x="656" y="552"/>
                  <a:pt x="960" y="528"/>
                </a:cubicBezTo>
                <a:cubicBezTo>
                  <a:pt x="1264" y="504"/>
                  <a:pt x="1544" y="252"/>
                  <a:pt x="1824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636" name="Freeform 68"/>
          <p:cNvSpPr>
            <a:spLocks/>
          </p:cNvSpPr>
          <p:nvPr/>
        </p:nvSpPr>
        <p:spPr bwMode="auto">
          <a:xfrm>
            <a:off x="762000" y="1943100"/>
            <a:ext cx="5448300" cy="2179638"/>
          </a:xfrm>
          <a:custGeom>
            <a:avLst/>
            <a:gdLst/>
            <a:ahLst/>
            <a:cxnLst>
              <a:cxn ang="0">
                <a:pos x="0" y="272"/>
              </a:cxn>
              <a:cxn ang="0">
                <a:pos x="2688" y="1328"/>
              </a:cxn>
              <a:cxn ang="0">
                <a:pos x="3432" y="0"/>
              </a:cxn>
            </a:cxnLst>
            <a:rect l="0" t="0" r="r" b="b"/>
            <a:pathLst>
              <a:path w="3432" h="1373">
                <a:moveTo>
                  <a:pt x="0" y="272"/>
                </a:moveTo>
                <a:cubicBezTo>
                  <a:pt x="448" y="448"/>
                  <a:pt x="2116" y="1373"/>
                  <a:pt x="2688" y="1328"/>
                </a:cubicBezTo>
                <a:cubicBezTo>
                  <a:pt x="3260" y="1283"/>
                  <a:pt x="3308" y="221"/>
                  <a:pt x="3432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637" name="Freeform 69"/>
          <p:cNvSpPr>
            <a:spLocks/>
          </p:cNvSpPr>
          <p:nvPr/>
        </p:nvSpPr>
        <p:spPr bwMode="auto">
          <a:xfrm>
            <a:off x="241300" y="4127500"/>
            <a:ext cx="5842000" cy="2387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40" y="352"/>
              </a:cxn>
              <a:cxn ang="0">
                <a:pos x="3680" y="1504"/>
              </a:cxn>
            </a:cxnLst>
            <a:rect l="0" t="0" r="r" b="b"/>
            <a:pathLst>
              <a:path w="3680" h="1504">
                <a:moveTo>
                  <a:pt x="0" y="0"/>
                </a:moveTo>
                <a:cubicBezTo>
                  <a:pt x="440" y="59"/>
                  <a:pt x="2027" y="101"/>
                  <a:pt x="2640" y="352"/>
                </a:cubicBezTo>
                <a:cubicBezTo>
                  <a:pt x="3253" y="603"/>
                  <a:pt x="3463" y="1264"/>
                  <a:pt x="3680" y="1504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5638" name="Text Box 70"/>
          <p:cNvSpPr txBox="1">
            <a:spLocks noChangeArrowheads="1"/>
          </p:cNvSpPr>
          <p:nvPr/>
        </p:nvSpPr>
        <p:spPr bwMode="auto">
          <a:xfrm>
            <a:off x="4022725" y="804863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d=0</a:t>
            </a:r>
          </a:p>
        </p:txBody>
      </p:sp>
      <p:sp>
        <p:nvSpPr>
          <p:cNvPr id="1005639" name="Text Box 71"/>
          <p:cNvSpPr txBox="1">
            <a:spLocks noChangeArrowheads="1"/>
          </p:cNvSpPr>
          <p:nvPr/>
        </p:nvSpPr>
        <p:spPr bwMode="auto">
          <a:xfrm>
            <a:off x="5486400" y="11430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d=1</a:t>
            </a:r>
          </a:p>
        </p:txBody>
      </p:sp>
      <p:sp>
        <p:nvSpPr>
          <p:cNvPr id="1005640" name="Text Box 72"/>
          <p:cNvSpPr txBox="1">
            <a:spLocks noChangeArrowheads="1"/>
          </p:cNvSpPr>
          <p:nvPr/>
        </p:nvSpPr>
        <p:spPr bwMode="auto">
          <a:xfrm>
            <a:off x="6688138" y="4251325"/>
            <a:ext cx="77946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d=2</a:t>
            </a:r>
          </a:p>
        </p:txBody>
      </p:sp>
      <p:sp>
        <p:nvSpPr>
          <p:cNvPr id="1005641" name="Text Box 73"/>
          <p:cNvSpPr txBox="1">
            <a:spLocks noChangeArrowheads="1"/>
          </p:cNvSpPr>
          <p:nvPr/>
        </p:nvSpPr>
        <p:spPr bwMode="auto">
          <a:xfrm>
            <a:off x="5029200" y="6003925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d=3</a:t>
            </a:r>
          </a:p>
        </p:txBody>
      </p:sp>
      <p:sp>
        <p:nvSpPr>
          <p:cNvPr id="1005642" name="Line 74"/>
          <p:cNvSpPr>
            <a:spLocks noChangeShapeType="1"/>
          </p:cNvSpPr>
          <p:nvPr/>
        </p:nvSpPr>
        <p:spPr bwMode="auto">
          <a:xfrm>
            <a:off x="7239000" y="22860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05643" name="Line 75"/>
          <p:cNvSpPr>
            <a:spLocks noChangeShapeType="1"/>
          </p:cNvSpPr>
          <p:nvPr/>
        </p:nvSpPr>
        <p:spPr bwMode="auto">
          <a:xfrm>
            <a:off x="7239000" y="42672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05644" name="Text Box 76"/>
          <p:cNvSpPr txBox="1">
            <a:spLocks noChangeArrowheads="1"/>
          </p:cNvSpPr>
          <p:nvPr/>
        </p:nvSpPr>
        <p:spPr bwMode="auto">
          <a:xfrm>
            <a:off x="7924800" y="21336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d=2</a:t>
            </a:r>
          </a:p>
        </p:txBody>
      </p:sp>
      <p:sp>
        <p:nvSpPr>
          <p:cNvPr id="1005645" name="Text Box 77"/>
          <p:cNvSpPr txBox="1">
            <a:spLocks noChangeArrowheads="1"/>
          </p:cNvSpPr>
          <p:nvPr/>
        </p:nvSpPr>
        <p:spPr bwMode="auto">
          <a:xfrm>
            <a:off x="7924800" y="4175125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d=3</a:t>
            </a:r>
          </a:p>
        </p:txBody>
      </p:sp>
      <p:sp>
        <p:nvSpPr>
          <p:cNvPr id="1005646" name="Line 78"/>
          <p:cNvSpPr>
            <a:spLocks noChangeShapeType="1"/>
          </p:cNvSpPr>
          <p:nvPr/>
        </p:nvSpPr>
        <p:spPr bwMode="auto">
          <a:xfrm>
            <a:off x="7302500" y="56388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05647" name="Freeform 79"/>
          <p:cNvSpPr>
            <a:spLocks/>
          </p:cNvSpPr>
          <p:nvPr/>
        </p:nvSpPr>
        <p:spPr bwMode="auto">
          <a:xfrm>
            <a:off x="1231900" y="5684838"/>
            <a:ext cx="2641600" cy="1046162"/>
          </a:xfrm>
          <a:custGeom>
            <a:avLst/>
            <a:gdLst/>
            <a:ahLst/>
            <a:cxnLst>
              <a:cxn ang="0">
                <a:pos x="0" y="203"/>
              </a:cxn>
              <a:cxn ang="0">
                <a:pos x="1056" y="76"/>
              </a:cxn>
              <a:cxn ang="0">
                <a:pos x="1664" y="659"/>
              </a:cxn>
            </a:cxnLst>
            <a:rect l="0" t="0" r="r" b="b"/>
            <a:pathLst>
              <a:path w="1664" h="659">
                <a:moveTo>
                  <a:pt x="0" y="203"/>
                </a:moveTo>
                <a:cubicBezTo>
                  <a:pt x="175" y="182"/>
                  <a:pt x="779" y="0"/>
                  <a:pt x="1056" y="76"/>
                </a:cubicBezTo>
                <a:cubicBezTo>
                  <a:pt x="1333" y="152"/>
                  <a:pt x="1537" y="538"/>
                  <a:pt x="1664" y="659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5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5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05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05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5646" grpId="0" animBg="1"/>
      <p:bldP spid="100564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5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228600"/>
            <a:ext cx="7772400" cy="1143000"/>
          </a:xfrm>
          <a:noFill/>
        </p:spPr>
        <p:txBody>
          <a:bodyPr/>
          <a:lstStyle/>
          <a:p>
            <a:r>
              <a:rPr lang="en-US"/>
              <a:t>BFS</a:t>
            </a:r>
          </a:p>
        </p:txBody>
      </p:sp>
      <p:sp>
        <p:nvSpPr>
          <p:cNvPr id="1006595" name="Oval 3"/>
          <p:cNvSpPr>
            <a:spLocks noChangeArrowheads="1"/>
          </p:cNvSpPr>
          <p:nvPr/>
        </p:nvSpPr>
        <p:spPr bwMode="auto">
          <a:xfrm>
            <a:off x="2514600" y="6172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6596" name="Oval 4"/>
          <p:cNvSpPr>
            <a:spLocks noChangeArrowheads="1"/>
          </p:cNvSpPr>
          <p:nvPr/>
        </p:nvSpPr>
        <p:spPr bwMode="auto">
          <a:xfrm>
            <a:off x="4800600" y="3429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6597" name="Text Box 5"/>
          <p:cNvSpPr txBox="1">
            <a:spLocks noChangeArrowheads="1"/>
          </p:cNvSpPr>
          <p:nvPr/>
        </p:nvSpPr>
        <p:spPr bwMode="auto">
          <a:xfrm>
            <a:off x="3505200" y="914400"/>
            <a:ext cx="331788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s</a:t>
            </a:r>
          </a:p>
        </p:txBody>
      </p:sp>
      <p:sp>
        <p:nvSpPr>
          <p:cNvPr id="1006598" name="Text Box 6"/>
          <p:cNvSpPr txBox="1">
            <a:spLocks noChangeArrowheads="1"/>
          </p:cNvSpPr>
          <p:nvPr/>
        </p:nvSpPr>
        <p:spPr bwMode="auto">
          <a:xfrm>
            <a:off x="1246188" y="1828800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a</a:t>
            </a:r>
          </a:p>
        </p:txBody>
      </p:sp>
      <p:sp>
        <p:nvSpPr>
          <p:cNvPr id="1006599" name="Text Box 7"/>
          <p:cNvSpPr txBox="1">
            <a:spLocks noChangeArrowheads="1"/>
          </p:cNvSpPr>
          <p:nvPr/>
        </p:nvSpPr>
        <p:spPr bwMode="auto">
          <a:xfrm>
            <a:off x="407988" y="3336925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c</a:t>
            </a:r>
          </a:p>
        </p:txBody>
      </p:sp>
      <p:sp>
        <p:nvSpPr>
          <p:cNvPr id="1006600" name="Text Box 8"/>
          <p:cNvSpPr txBox="1">
            <a:spLocks noChangeArrowheads="1"/>
          </p:cNvSpPr>
          <p:nvPr/>
        </p:nvSpPr>
        <p:spPr bwMode="auto">
          <a:xfrm>
            <a:off x="838200" y="50895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h</a:t>
            </a:r>
          </a:p>
        </p:txBody>
      </p:sp>
      <p:sp>
        <p:nvSpPr>
          <p:cNvPr id="1006601" name="Text Box 9"/>
          <p:cNvSpPr txBox="1">
            <a:spLocks noChangeArrowheads="1"/>
          </p:cNvSpPr>
          <p:nvPr/>
        </p:nvSpPr>
        <p:spPr bwMode="auto">
          <a:xfrm>
            <a:off x="2209800" y="6096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k</a:t>
            </a:r>
          </a:p>
        </p:txBody>
      </p:sp>
      <p:sp>
        <p:nvSpPr>
          <p:cNvPr id="1006602" name="Text Box 10"/>
          <p:cNvSpPr txBox="1">
            <a:spLocks noChangeArrowheads="1"/>
          </p:cNvSpPr>
          <p:nvPr/>
        </p:nvSpPr>
        <p:spPr bwMode="auto">
          <a:xfrm>
            <a:off x="2355850" y="3565525"/>
            <a:ext cx="3111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f</a:t>
            </a:r>
          </a:p>
        </p:txBody>
      </p:sp>
      <p:sp>
        <p:nvSpPr>
          <p:cNvPr id="1006603" name="Text Box 11"/>
          <p:cNvSpPr txBox="1">
            <a:spLocks noChangeArrowheads="1"/>
          </p:cNvSpPr>
          <p:nvPr/>
        </p:nvSpPr>
        <p:spPr bwMode="auto">
          <a:xfrm>
            <a:off x="3429000" y="45561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i</a:t>
            </a:r>
          </a:p>
        </p:txBody>
      </p:sp>
      <p:sp>
        <p:nvSpPr>
          <p:cNvPr id="1006604" name="Text Box 12"/>
          <p:cNvSpPr txBox="1">
            <a:spLocks noChangeArrowheads="1"/>
          </p:cNvSpPr>
          <p:nvPr/>
        </p:nvSpPr>
        <p:spPr bwMode="auto">
          <a:xfrm>
            <a:off x="4648200" y="63087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l</a:t>
            </a:r>
          </a:p>
        </p:txBody>
      </p:sp>
      <p:sp>
        <p:nvSpPr>
          <p:cNvPr id="1006605" name="Text Box 13"/>
          <p:cNvSpPr txBox="1">
            <a:spLocks noChangeArrowheads="1"/>
          </p:cNvSpPr>
          <p:nvPr/>
        </p:nvSpPr>
        <p:spPr bwMode="auto">
          <a:xfrm>
            <a:off x="5995988" y="5470525"/>
            <a:ext cx="481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m</a:t>
            </a:r>
          </a:p>
        </p:txBody>
      </p:sp>
      <p:sp>
        <p:nvSpPr>
          <p:cNvPr id="1006606" name="Text Box 14"/>
          <p:cNvSpPr txBox="1">
            <a:spLocks noChangeArrowheads="1"/>
          </p:cNvSpPr>
          <p:nvPr/>
        </p:nvSpPr>
        <p:spPr bwMode="auto">
          <a:xfrm>
            <a:off x="6427788" y="4051300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j</a:t>
            </a:r>
          </a:p>
        </p:txBody>
      </p:sp>
      <p:sp>
        <p:nvSpPr>
          <p:cNvPr id="1006607" name="Text Box 15"/>
          <p:cNvSpPr txBox="1">
            <a:spLocks noChangeArrowheads="1"/>
          </p:cNvSpPr>
          <p:nvPr/>
        </p:nvSpPr>
        <p:spPr bwMode="auto">
          <a:xfrm>
            <a:off x="6248400" y="2476500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e</a:t>
            </a:r>
          </a:p>
        </p:txBody>
      </p:sp>
      <p:sp>
        <p:nvSpPr>
          <p:cNvPr id="1006608" name="Text Box 16"/>
          <p:cNvSpPr txBox="1">
            <a:spLocks noChangeArrowheads="1"/>
          </p:cNvSpPr>
          <p:nvPr/>
        </p:nvSpPr>
        <p:spPr bwMode="auto">
          <a:xfrm>
            <a:off x="5486400" y="15462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b</a:t>
            </a:r>
          </a:p>
        </p:txBody>
      </p:sp>
      <p:sp>
        <p:nvSpPr>
          <p:cNvPr id="1006609" name="Text Box 17"/>
          <p:cNvSpPr txBox="1">
            <a:spLocks noChangeArrowheads="1"/>
          </p:cNvSpPr>
          <p:nvPr/>
        </p:nvSpPr>
        <p:spPr bwMode="auto">
          <a:xfrm>
            <a:off x="4959350" y="3048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g</a:t>
            </a:r>
          </a:p>
        </p:txBody>
      </p:sp>
      <p:sp>
        <p:nvSpPr>
          <p:cNvPr id="1006610" name="Text Box 18"/>
          <p:cNvSpPr txBox="1">
            <a:spLocks noChangeArrowheads="1"/>
          </p:cNvSpPr>
          <p:nvPr/>
        </p:nvSpPr>
        <p:spPr bwMode="auto">
          <a:xfrm>
            <a:off x="3435350" y="25908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d</a:t>
            </a:r>
          </a:p>
        </p:txBody>
      </p:sp>
      <p:sp>
        <p:nvSpPr>
          <p:cNvPr id="1006611" name="Line 19"/>
          <p:cNvSpPr>
            <a:spLocks noChangeShapeType="1"/>
          </p:cNvSpPr>
          <p:nvPr/>
        </p:nvSpPr>
        <p:spPr bwMode="auto">
          <a:xfrm flipH="1">
            <a:off x="1676400" y="1447800"/>
            <a:ext cx="1981200" cy="762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12" name="Line 20"/>
          <p:cNvSpPr>
            <a:spLocks noChangeShapeType="1"/>
          </p:cNvSpPr>
          <p:nvPr/>
        </p:nvSpPr>
        <p:spPr bwMode="auto">
          <a:xfrm flipH="1">
            <a:off x="3427413" y="1443038"/>
            <a:ext cx="228600" cy="1600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13" name="Line 21"/>
          <p:cNvSpPr>
            <a:spLocks noChangeShapeType="1"/>
          </p:cNvSpPr>
          <p:nvPr/>
        </p:nvSpPr>
        <p:spPr bwMode="auto">
          <a:xfrm>
            <a:off x="3657600" y="1447800"/>
            <a:ext cx="1143000" cy="1981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14" name="Line 22"/>
          <p:cNvSpPr>
            <a:spLocks noChangeShapeType="1"/>
          </p:cNvSpPr>
          <p:nvPr/>
        </p:nvSpPr>
        <p:spPr bwMode="auto">
          <a:xfrm>
            <a:off x="3657600" y="1447800"/>
            <a:ext cx="1752600" cy="457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15" name="Line 23"/>
          <p:cNvSpPr>
            <a:spLocks noChangeShapeType="1"/>
          </p:cNvSpPr>
          <p:nvPr/>
        </p:nvSpPr>
        <p:spPr bwMode="auto">
          <a:xfrm flipH="1">
            <a:off x="4876800" y="1905000"/>
            <a:ext cx="609600" cy="1524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16" name="Line 24"/>
          <p:cNvSpPr>
            <a:spLocks noChangeShapeType="1"/>
          </p:cNvSpPr>
          <p:nvPr/>
        </p:nvSpPr>
        <p:spPr bwMode="auto">
          <a:xfrm flipV="1">
            <a:off x="3352800" y="3581400"/>
            <a:ext cx="1447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17" name="Line 25"/>
          <p:cNvSpPr>
            <a:spLocks noChangeShapeType="1"/>
          </p:cNvSpPr>
          <p:nvPr/>
        </p:nvSpPr>
        <p:spPr bwMode="auto">
          <a:xfrm flipV="1">
            <a:off x="3429000" y="2819400"/>
            <a:ext cx="2743200" cy="304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18" name="Line 26"/>
          <p:cNvSpPr>
            <a:spLocks noChangeShapeType="1"/>
          </p:cNvSpPr>
          <p:nvPr/>
        </p:nvSpPr>
        <p:spPr bwMode="auto">
          <a:xfrm>
            <a:off x="5562600" y="1905000"/>
            <a:ext cx="6858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19" name="Line 27"/>
          <p:cNvSpPr>
            <a:spLocks noChangeShapeType="1"/>
          </p:cNvSpPr>
          <p:nvPr/>
        </p:nvSpPr>
        <p:spPr bwMode="auto">
          <a:xfrm>
            <a:off x="4876800" y="3581400"/>
            <a:ext cx="1447800" cy="685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20" name="Line 28"/>
          <p:cNvSpPr>
            <a:spLocks noChangeShapeType="1"/>
          </p:cNvSpPr>
          <p:nvPr/>
        </p:nvSpPr>
        <p:spPr bwMode="auto">
          <a:xfrm>
            <a:off x="6248400" y="2819400"/>
            <a:ext cx="1524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21" name="Line 29"/>
          <p:cNvSpPr>
            <a:spLocks noChangeShapeType="1"/>
          </p:cNvSpPr>
          <p:nvPr/>
        </p:nvSpPr>
        <p:spPr bwMode="auto">
          <a:xfrm>
            <a:off x="3429000" y="3200400"/>
            <a:ext cx="2438400" cy="24384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22" name="Line 30"/>
          <p:cNvSpPr>
            <a:spLocks noChangeShapeType="1"/>
          </p:cNvSpPr>
          <p:nvPr/>
        </p:nvSpPr>
        <p:spPr bwMode="auto">
          <a:xfrm flipH="1">
            <a:off x="2286000" y="3124200"/>
            <a:ext cx="11430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23" name="Line 31"/>
          <p:cNvSpPr>
            <a:spLocks noChangeShapeType="1"/>
          </p:cNvSpPr>
          <p:nvPr/>
        </p:nvSpPr>
        <p:spPr bwMode="auto">
          <a:xfrm>
            <a:off x="1600200" y="2286000"/>
            <a:ext cx="609600" cy="1524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24" name="Line 32"/>
          <p:cNvSpPr>
            <a:spLocks noChangeShapeType="1"/>
          </p:cNvSpPr>
          <p:nvPr/>
        </p:nvSpPr>
        <p:spPr bwMode="auto">
          <a:xfrm flipH="1">
            <a:off x="838200" y="2286000"/>
            <a:ext cx="762000" cy="1219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25" name="Line 33"/>
          <p:cNvSpPr>
            <a:spLocks noChangeShapeType="1"/>
          </p:cNvSpPr>
          <p:nvPr/>
        </p:nvSpPr>
        <p:spPr bwMode="auto">
          <a:xfrm>
            <a:off x="762000" y="3657600"/>
            <a:ext cx="2438400" cy="1143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26" name="Line 34"/>
          <p:cNvSpPr>
            <a:spLocks noChangeShapeType="1"/>
          </p:cNvSpPr>
          <p:nvPr/>
        </p:nvSpPr>
        <p:spPr bwMode="auto">
          <a:xfrm flipH="1">
            <a:off x="2667000" y="4876800"/>
            <a:ext cx="685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27" name="Line 35"/>
          <p:cNvSpPr>
            <a:spLocks noChangeShapeType="1"/>
          </p:cNvSpPr>
          <p:nvPr/>
        </p:nvSpPr>
        <p:spPr bwMode="auto">
          <a:xfrm>
            <a:off x="3352800" y="4876800"/>
            <a:ext cx="12192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28" name="Line 36"/>
          <p:cNvSpPr>
            <a:spLocks noChangeShapeType="1"/>
          </p:cNvSpPr>
          <p:nvPr/>
        </p:nvSpPr>
        <p:spPr bwMode="auto">
          <a:xfrm flipH="1">
            <a:off x="1371600" y="4876800"/>
            <a:ext cx="1981200" cy="381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29" name="Line 37"/>
          <p:cNvSpPr>
            <a:spLocks noChangeShapeType="1"/>
          </p:cNvSpPr>
          <p:nvPr/>
        </p:nvSpPr>
        <p:spPr bwMode="auto">
          <a:xfrm flipH="1">
            <a:off x="4724400" y="5715000"/>
            <a:ext cx="1219200" cy="685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30" name="Line 38"/>
          <p:cNvSpPr>
            <a:spLocks noChangeShapeType="1"/>
          </p:cNvSpPr>
          <p:nvPr/>
        </p:nvSpPr>
        <p:spPr bwMode="auto">
          <a:xfrm flipV="1">
            <a:off x="6019800" y="44958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31" name="Line 39"/>
          <p:cNvSpPr>
            <a:spLocks noChangeShapeType="1"/>
          </p:cNvSpPr>
          <p:nvPr/>
        </p:nvSpPr>
        <p:spPr bwMode="auto">
          <a:xfrm flipH="1" flipV="1">
            <a:off x="4876800" y="3657600"/>
            <a:ext cx="15240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32" name="Line 40"/>
          <p:cNvSpPr>
            <a:spLocks noChangeShapeType="1"/>
          </p:cNvSpPr>
          <p:nvPr/>
        </p:nvSpPr>
        <p:spPr bwMode="auto">
          <a:xfrm flipH="1" flipV="1">
            <a:off x="2286000" y="3962400"/>
            <a:ext cx="10668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33" name="Line 41"/>
          <p:cNvSpPr>
            <a:spLocks noChangeShapeType="1"/>
          </p:cNvSpPr>
          <p:nvPr/>
        </p:nvSpPr>
        <p:spPr bwMode="auto">
          <a:xfrm flipH="1">
            <a:off x="5943600" y="44196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34" name="Line 42"/>
          <p:cNvSpPr>
            <a:spLocks noChangeShapeType="1"/>
          </p:cNvSpPr>
          <p:nvPr/>
        </p:nvSpPr>
        <p:spPr bwMode="auto">
          <a:xfrm flipV="1">
            <a:off x="4648200" y="3733800"/>
            <a:ext cx="152400" cy="2667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35" name="Line 43"/>
          <p:cNvSpPr>
            <a:spLocks noChangeShapeType="1"/>
          </p:cNvSpPr>
          <p:nvPr/>
        </p:nvSpPr>
        <p:spPr bwMode="auto">
          <a:xfrm flipH="1" flipV="1">
            <a:off x="2743200" y="6324600"/>
            <a:ext cx="1905000" cy="76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36" name="Line 44"/>
          <p:cNvSpPr>
            <a:spLocks noChangeShapeType="1"/>
          </p:cNvSpPr>
          <p:nvPr/>
        </p:nvSpPr>
        <p:spPr bwMode="auto">
          <a:xfrm flipV="1">
            <a:off x="2209800" y="1600200"/>
            <a:ext cx="1295400" cy="2286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37" name="Line 45"/>
          <p:cNvSpPr>
            <a:spLocks noChangeShapeType="1"/>
          </p:cNvSpPr>
          <p:nvPr/>
        </p:nvSpPr>
        <p:spPr bwMode="auto">
          <a:xfrm>
            <a:off x="1219200" y="5334000"/>
            <a:ext cx="12954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38" name="Line 46"/>
          <p:cNvSpPr>
            <a:spLocks noChangeShapeType="1"/>
          </p:cNvSpPr>
          <p:nvPr/>
        </p:nvSpPr>
        <p:spPr bwMode="auto">
          <a:xfrm>
            <a:off x="762000" y="3657600"/>
            <a:ext cx="381000" cy="1600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39" name="Line 47"/>
          <p:cNvSpPr>
            <a:spLocks noChangeShapeType="1"/>
          </p:cNvSpPr>
          <p:nvPr/>
        </p:nvSpPr>
        <p:spPr bwMode="auto">
          <a:xfrm>
            <a:off x="762000" y="3657600"/>
            <a:ext cx="137160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40" name="Line 48"/>
          <p:cNvSpPr>
            <a:spLocks noChangeShapeType="1"/>
          </p:cNvSpPr>
          <p:nvPr/>
        </p:nvSpPr>
        <p:spPr bwMode="auto">
          <a:xfrm>
            <a:off x="74676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41" name="Line 49"/>
          <p:cNvSpPr>
            <a:spLocks noChangeShapeType="1"/>
          </p:cNvSpPr>
          <p:nvPr/>
        </p:nvSpPr>
        <p:spPr bwMode="auto">
          <a:xfrm>
            <a:off x="78613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42" name="Text Box 50"/>
          <p:cNvSpPr txBox="1">
            <a:spLocks noChangeArrowheads="1"/>
          </p:cNvSpPr>
          <p:nvPr/>
        </p:nvSpPr>
        <p:spPr bwMode="auto">
          <a:xfrm>
            <a:off x="6629400" y="304800"/>
            <a:ext cx="2143125" cy="1463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Found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Not Handled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Queue</a:t>
            </a:r>
          </a:p>
        </p:txBody>
      </p:sp>
      <p:sp>
        <p:nvSpPr>
          <p:cNvPr id="1006643" name="Oval 51"/>
          <p:cNvSpPr>
            <a:spLocks noChangeArrowheads="1"/>
          </p:cNvSpPr>
          <p:nvPr/>
        </p:nvSpPr>
        <p:spPr bwMode="auto">
          <a:xfrm>
            <a:off x="3581400" y="1371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6644" name="Line 52"/>
          <p:cNvSpPr>
            <a:spLocks noChangeShapeType="1"/>
          </p:cNvSpPr>
          <p:nvPr/>
        </p:nvSpPr>
        <p:spPr bwMode="auto">
          <a:xfrm>
            <a:off x="3657600" y="1447800"/>
            <a:ext cx="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45" name="Oval 53"/>
          <p:cNvSpPr>
            <a:spLocks noChangeArrowheads="1"/>
          </p:cNvSpPr>
          <p:nvPr/>
        </p:nvSpPr>
        <p:spPr bwMode="auto">
          <a:xfrm>
            <a:off x="1524000" y="2209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6646" name="Oval 54"/>
          <p:cNvSpPr>
            <a:spLocks noChangeArrowheads="1"/>
          </p:cNvSpPr>
          <p:nvPr/>
        </p:nvSpPr>
        <p:spPr bwMode="auto">
          <a:xfrm>
            <a:off x="3352800" y="3048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6647" name="Oval 55"/>
          <p:cNvSpPr>
            <a:spLocks noChangeArrowheads="1"/>
          </p:cNvSpPr>
          <p:nvPr/>
        </p:nvSpPr>
        <p:spPr bwMode="auto">
          <a:xfrm>
            <a:off x="5410200" y="182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6648" name="Oval 56"/>
          <p:cNvSpPr>
            <a:spLocks noChangeArrowheads="1"/>
          </p:cNvSpPr>
          <p:nvPr/>
        </p:nvSpPr>
        <p:spPr bwMode="auto">
          <a:xfrm>
            <a:off x="685800" y="3581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6649" name="Oval 57"/>
          <p:cNvSpPr>
            <a:spLocks noChangeArrowheads="1"/>
          </p:cNvSpPr>
          <p:nvPr/>
        </p:nvSpPr>
        <p:spPr bwMode="auto">
          <a:xfrm>
            <a:off x="2133600" y="3810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6650" name="Oval 58"/>
          <p:cNvSpPr>
            <a:spLocks noChangeArrowheads="1"/>
          </p:cNvSpPr>
          <p:nvPr/>
        </p:nvSpPr>
        <p:spPr bwMode="auto">
          <a:xfrm>
            <a:off x="6172200" y="2743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6651" name="Oval 59"/>
          <p:cNvSpPr>
            <a:spLocks noChangeArrowheads="1"/>
          </p:cNvSpPr>
          <p:nvPr/>
        </p:nvSpPr>
        <p:spPr bwMode="auto">
          <a:xfrm>
            <a:off x="5867400" y="563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6652" name="Oval 60"/>
          <p:cNvSpPr>
            <a:spLocks noChangeArrowheads="1"/>
          </p:cNvSpPr>
          <p:nvPr/>
        </p:nvSpPr>
        <p:spPr bwMode="auto">
          <a:xfrm>
            <a:off x="6324600" y="4343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6653" name="Oval 61"/>
          <p:cNvSpPr>
            <a:spLocks noChangeArrowheads="1"/>
          </p:cNvSpPr>
          <p:nvPr/>
        </p:nvSpPr>
        <p:spPr bwMode="auto">
          <a:xfrm>
            <a:off x="1143000" y="5257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6654" name="Oval 62"/>
          <p:cNvSpPr>
            <a:spLocks noChangeArrowheads="1"/>
          </p:cNvSpPr>
          <p:nvPr/>
        </p:nvSpPr>
        <p:spPr bwMode="auto">
          <a:xfrm>
            <a:off x="3276600" y="4800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6655" name="Text Box 63"/>
          <p:cNvSpPr txBox="1">
            <a:spLocks noChangeArrowheads="1"/>
          </p:cNvSpPr>
          <p:nvPr/>
        </p:nvSpPr>
        <p:spPr bwMode="auto">
          <a:xfrm>
            <a:off x="7486650" y="19653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h</a:t>
            </a:r>
          </a:p>
        </p:txBody>
      </p:sp>
      <p:sp>
        <p:nvSpPr>
          <p:cNvPr id="1006656" name="Oval 64"/>
          <p:cNvSpPr>
            <a:spLocks noChangeArrowheads="1"/>
          </p:cNvSpPr>
          <p:nvPr/>
        </p:nvSpPr>
        <p:spPr bwMode="auto">
          <a:xfrm>
            <a:off x="4572000" y="6324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6657" name="Freeform 65"/>
          <p:cNvSpPr>
            <a:spLocks/>
          </p:cNvSpPr>
          <p:nvPr/>
        </p:nvSpPr>
        <p:spPr bwMode="auto">
          <a:xfrm>
            <a:off x="2209800" y="1219200"/>
            <a:ext cx="2895600" cy="8763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960" y="528"/>
              </a:cxn>
              <a:cxn ang="0">
                <a:pos x="1824" y="0"/>
              </a:cxn>
            </a:cxnLst>
            <a:rect l="0" t="0" r="r" b="b"/>
            <a:pathLst>
              <a:path w="1824" h="552">
                <a:moveTo>
                  <a:pt x="0" y="144"/>
                </a:moveTo>
                <a:cubicBezTo>
                  <a:pt x="328" y="348"/>
                  <a:pt x="656" y="552"/>
                  <a:pt x="960" y="528"/>
                </a:cubicBezTo>
                <a:cubicBezTo>
                  <a:pt x="1264" y="504"/>
                  <a:pt x="1544" y="252"/>
                  <a:pt x="1824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58" name="Freeform 66"/>
          <p:cNvSpPr>
            <a:spLocks/>
          </p:cNvSpPr>
          <p:nvPr/>
        </p:nvSpPr>
        <p:spPr bwMode="auto">
          <a:xfrm>
            <a:off x="762000" y="1943100"/>
            <a:ext cx="5448300" cy="2179638"/>
          </a:xfrm>
          <a:custGeom>
            <a:avLst/>
            <a:gdLst/>
            <a:ahLst/>
            <a:cxnLst>
              <a:cxn ang="0">
                <a:pos x="0" y="272"/>
              </a:cxn>
              <a:cxn ang="0">
                <a:pos x="2688" y="1328"/>
              </a:cxn>
              <a:cxn ang="0">
                <a:pos x="3432" y="0"/>
              </a:cxn>
            </a:cxnLst>
            <a:rect l="0" t="0" r="r" b="b"/>
            <a:pathLst>
              <a:path w="3432" h="1373">
                <a:moveTo>
                  <a:pt x="0" y="272"/>
                </a:moveTo>
                <a:cubicBezTo>
                  <a:pt x="448" y="448"/>
                  <a:pt x="2116" y="1373"/>
                  <a:pt x="2688" y="1328"/>
                </a:cubicBezTo>
                <a:cubicBezTo>
                  <a:pt x="3260" y="1283"/>
                  <a:pt x="3308" y="221"/>
                  <a:pt x="3432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59" name="Freeform 67"/>
          <p:cNvSpPr>
            <a:spLocks/>
          </p:cNvSpPr>
          <p:nvPr/>
        </p:nvSpPr>
        <p:spPr bwMode="auto">
          <a:xfrm>
            <a:off x="241300" y="4127500"/>
            <a:ext cx="5842000" cy="2387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40" y="352"/>
              </a:cxn>
              <a:cxn ang="0">
                <a:pos x="3680" y="1504"/>
              </a:cxn>
            </a:cxnLst>
            <a:rect l="0" t="0" r="r" b="b"/>
            <a:pathLst>
              <a:path w="3680" h="1504">
                <a:moveTo>
                  <a:pt x="0" y="0"/>
                </a:moveTo>
                <a:cubicBezTo>
                  <a:pt x="440" y="59"/>
                  <a:pt x="2027" y="101"/>
                  <a:pt x="2640" y="352"/>
                </a:cubicBezTo>
                <a:cubicBezTo>
                  <a:pt x="3253" y="603"/>
                  <a:pt x="3463" y="1264"/>
                  <a:pt x="3680" y="1504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60" name="Freeform 68"/>
          <p:cNvSpPr>
            <a:spLocks/>
          </p:cNvSpPr>
          <p:nvPr/>
        </p:nvSpPr>
        <p:spPr bwMode="auto">
          <a:xfrm>
            <a:off x="1231900" y="5684838"/>
            <a:ext cx="2641600" cy="1046162"/>
          </a:xfrm>
          <a:custGeom>
            <a:avLst/>
            <a:gdLst/>
            <a:ahLst/>
            <a:cxnLst>
              <a:cxn ang="0">
                <a:pos x="0" y="203"/>
              </a:cxn>
              <a:cxn ang="0">
                <a:pos x="1056" y="76"/>
              </a:cxn>
              <a:cxn ang="0">
                <a:pos x="1664" y="659"/>
              </a:cxn>
            </a:cxnLst>
            <a:rect l="0" t="0" r="r" b="b"/>
            <a:pathLst>
              <a:path w="1664" h="659">
                <a:moveTo>
                  <a:pt x="0" y="203"/>
                </a:moveTo>
                <a:cubicBezTo>
                  <a:pt x="175" y="182"/>
                  <a:pt x="779" y="0"/>
                  <a:pt x="1056" y="76"/>
                </a:cubicBezTo>
                <a:cubicBezTo>
                  <a:pt x="1333" y="152"/>
                  <a:pt x="1537" y="538"/>
                  <a:pt x="1664" y="659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6661" name="Text Box 69"/>
          <p:cNvSpPr txBox="1">
            <a:spLocks noChangeArrowheads="1"/>
          </p:cNvSpPr>
          <p:nvPr/>
        </p:nvSpPr>
        <p:spPr bwMode="auto">
          <a:xfrm>
            <a:off x="4022725" y="804863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d=0</a:t>
            </a:r>
          </a:p>
        </p:txBody>
      </p:sp>
      <p:sp>
        <p:nvSpPr>
          <p:cNvPr id="1006662" name="Text Box 70"/>
          <p:cNvSpPr txBox="1">
            <a:spLocks noChangeArrowheads="1"/>
          </p:cNvSpPr>
          <p:nvPr/>
        </p:nvSpPr>
        <p:spPr bwMode="auto">
          <a:xfrm>
            <a:off x="5486400" y="11430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d=1</a:t>
            </a:r>
          </a:p>
        </p:txBody>
      </p:sp>
      <p:sp>
        <p:nvSpPr>
          <p:cNvPr id="1006663" name="Text Box 71"/>
          <p:cNvSpPr txBox="1">
            <a:spLocks noChangeArrowheads="1"/>
          </p:cNvSpPr>
          <p:nvPr/>
        </p:nvSpPr>
        <p:spPr bwMode="auto">
          <a:xfrm>
            <a:off x="6688138" y="4251325"/>
            <a:ext cx="77946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d=2</a:t>
            </a:r>
          </a:p>
        </p:txBody>
      </p:sp>
      <p:sp>
        <p:nvSpPr>
          <p:cNvPr id="1006664" name="Text Box 72"/>
          <p:cNvSpPr txBox="1">
            <a:spLocks noChangeArrowheads="1"/>
          </p:cNvSpPr>
          <p:nvPr/>
        </p:nvSpPr>
        <p:spPr bwMode="auto">
          <a:xfrm>
            <a:off x="5029200" y="6003925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d=3</a:t>
            </a:r>
          </a:p>
        </p:txBody>
      </p:sp>
      <p:sp>
        <p:nvSpPr>
          <p:cNvPr id="1006665" name="Line 73"/>
          <p:cNvSpPr>
            <a:spLocks noChangeShapeType="1"/>
          </p:cNvSpPr>
          <p:nvPr/>
        </p:nvSpPr>
        <p:spPr bwMode="auto">
          <a:xfrm>
            <a:off x="7239000" y="20574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06666" name="Line 74"/>
          <p:cNvSpPr>
            <a:spLocks noChangeShapeType="1"/>
          </p:cNvSpPr>
          <p:nvPr/>
        </p:nvSpPr>
        <p:spPr bwMode="auto">
          <a:xfrm>
            <a:off x="7239000" y="32766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06667" name="Text Box 75"/>
          <p:cNvSpPr txBox="1">
            <a:spLocks noChangeArrowheads="1"/>
          </p:cNvSpPr>
          <p:nvPr/>
        </p:nvSpPr>
        <p:spPr bwMode="auto">
          <a:xfrm>
            <a:off x="7532688" y="2362200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i</a:t>
            </a:r>
          </a:p>
        </p:txBody>
      </p:sp>
      <p:sp>
        <p:nvSpPr>
          <p:cNvPr id="1006668" name="Text Box 76"/>
          <p:cNvSpPr txBox="1">
            <a:spLocks noChangeArrowheads="1"/>
          </p:cNvSpPr>
          <p:nvPr/>
        </p:nvSpPr>
        <p:spPr bwMode="auto">
          <a:xfrm>
            <a:off x="7545388" y="2784475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l</a:t>
            </a:r>
          </a:p>
        </p:txBody>
      </p:sp>
      <p:sp>
        <p:nvSpPr>
          <p:cNvPr id="1006669" name="Text Box 77"/>
          <p:cNvSpPr txBox="1">
            <a:spLocks noChangeArrowheads="1"/>
          </p:cNvSpPr>
          <p:nvPr/>
        </p:nvSpPr>
        <p:spPr bwMode="auto">
          <a:xfrm>
            <a:off x="7924800" y="19558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228600"/>
            <a:ext cx="7772400" cy="1143000"/>
          </a:xfrm>
          <a:noFill/>
        </p:spPr>
        <p:txBody>
          <a:bodyPr/>
          <a:lstStyle/>
          <a:p>
            <a:r>
              <a:rPr lang="en-US"/>
              <a:t>BFS</a:t>
            </a:r>
          </a:p>
        </p:txBody>
      </p:sp>
      <p:sp>
        <p:nvSpPr>
          <p:cNvPr id="1007619" name="Oval 3"/>
          <p:cNvSpPr>
            <a:spLocks noChangeArrowheads="1"/>
          </p:cNvSpPr>
          <p:nvPr/>
        </p:nvSpPr>
        <p:spPr bwMode="auto">
          <a:xfrm>
            <a:off x="2514600" y="6172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7620" name="Oval 4"/>
          <p:cNvSpPr>
            <a:spLocks noChangeArrowheads="1"/>
          </p:cNvSpPr>
          <p:nvPr/>
        </p:nvSpPr>
        <p:spPr bwMode="auto">
          <a:xfrm>
            <a:off x="4800600" y="3429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7621" name="Text Box 5"/>
          <p:cNvSpPr txBox="1">
            <a:spLocks noChangeArrowheads="1"/>
          </p:cNvSpPr>
          <p:nvPr/>
        </p:nvSpPr>
        <p:spPr bwMode="auto">
          <a:xfrm>
            <a:off x="3505200" y="914400"/>
            <a:ext cx="331788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s</a:t>
            </a:r>
          </a:p>
        </p:txBody>
      </p:sp>
      <p:sp>
        <p:nvSpPr>
          <p:cNvPr id="1007622" name="Text Box 6"/>
          <p:cNvSpPr txBox="1">
            <a:spLocks noChangeArrowheads="1"/>
          </p:cNvSpPr>
          <p:nvPr/>
        </p:nvSpPr>
        <p:spPr bwMode="auto">
          <a:xfrm>
            <a:off x="1246188" y="1828800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a</a:t>
            </a:r>
          </a:p>
        </p:txBody>
      </p:sp>
      <p:sp>
        <p:nvSpPr>
          <p:cNvPr id="1007623" name="Text Box 7"/>
          <p:cNvSpPr txBox="1">
            <a:spLocks noChangeArrowheads="1"/>
          </p:cNvSpPr>
          <p:nvPr/>
        </p:nvSpPr>
        <p:spPr bwMode="auto">
          <a:xfrm>
            <a:off x="407988" y="3336925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c</a:t>
            </a:r>
          </a:p>
        </p:txBody>
      </p:sp>
      <p:sp>
        <p:nvSpPr>
          <p:cNvPr id="1007624" name="Text Box 8"/>
          <p:cNvSpPr txBox="1">
            <a:spLocks noChangeArrowheads="1"/>
          </p:cNvSpPr>
          <p:nvPr/>
        </p:nvSpPr>
        <p:spPr bwMode="auto">
          <a:xfrm>
            <a:off x="838200" y="50895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h</a:t>
            </a:r>
          </a:p>
        </p:txBody>
      </p:sp>
      <p:sp>
        <p:nvSpPr>
          <p:cNvPr id="1007625" name="Text Box 9"/>
          <p:cNvSpPr txBox="1">
            <a:spLocks noChangeArrowheads="1"/>
          </p:cNvSpPr>
          <p:nvPr/>
        </p:nvSpPr>
        <p:spPr bwMode="auto">
          <a:xfrm>
            <a:off x="2209800" y="6096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k</a:t>
            </a:r>
          </a:p>
        </p:txBody>
      </p:sp>
      <p:sp>
        <p:nvSpPr>
          <p:cNvPr id="1007626" name="Text Box 10"/>
          <p:cNvSpPr txBox="1">
            <a:spLocks noChangeArrowheads="1"/>
          </p:cNvSpPr>
          <p:nvPr/>
        </p:nvSpPr>
        <p:spPr bwMode="auto">
          <a:xfrm>
            <a:off x="2355850" y="3565525"/>
            <a:ext cx="3111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f</a:t>
            </a:r>
          </a:p>
        </p:txBody>
      </p:sp>
      <p:sp>
        <p:nvSpPr>
          <p:cNvPr id="1007627" name="Text Box 11"/>
          <p:cNvSpPr txBox="1">
            <a:spLocks noChangeArrowheads="1"/>
          </p:cNvSpPr>
          <p:nvPr/>
        </p:nvSpPr>
        <p:spPr bwMode="auto">
          <a:xfrm>
            <a:off x="3429000" y="45561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i</a:t>
            </a:r>
          </a:p>
        </p:txBody>
      </p:sp>
      <p:sp>
        <p:nvSpPr>
          <p:cNvPr id="1007628" name="Text Box 12"/>
          <p:cNvSpPr txBox="1">
            <a:spLocks noChangeArrowheads="1"/>
          </p:cNvSpPr>
          <p:nvPr/>
        </p:nvSpPr>
        <p:spPr bwMode="auto">
          <a:xfrm>
            <a:off x="4648200" y="63087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l</a:t>
            </a:r>
          </a:p>
        </p:txBody>
      </p:sp>
      <p:sp>
        <p:nvSpPr>
          <p:cNvPr id="1007629" name="Text Box 13"/>
          <p:cNvSpPr txBox="1">
            <a:spLocks noChangeArrowheads="1"/>
          </p:cNvSpPr>
          <p:nvPr/>
        </p:nvSpPr>
        <p:spPr bwMode="auto">
          <a:xfrm>
            <a:off x="5995988" y="5470525"/>
            <a:ext cx="481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m</a:t>
            </a:r>
          </a:p>
        </p:txBody>
      </p:sp>
      <p:sp>
        <p:nvSpPr>
          <p:cNvPr id="1007630" name="Text Box 14"/>
          <p:cNvSpPr txBox="1">
            <a:spLocks noChangeArrowheads="1"/>
          </p:cNvSpPr>
          <p:nvPr/>
        </p:nvSpPr>
        <p:spPr bwMode="auto">
          <a:xfrm>
            <a:off x="6427788" y="4051300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j</a:t>
            </a:r>
          </a:p>
        </p:txBody>
      </p:sp>
      <p:sp>
        <p:nvSpPr>
          <p:cNvPr id="1007631" name="Text Box 15"/>
          <p:cNvSpPr txBox="1">
            <a:spLocks noChangeArrowheads="1"/>
          </p:cNvSpPr>
          <p:nvPr/>
        </p:nvSpPr>
        <p:spPr bwMode="auto">
          <a:xfrm>
            <a:off x="6248400" y="2476500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e</a:t>
            </a:r>
          </a:p>
        </p:txBody>
      </p:sp>
      <p:sp>
        <p:nvSpPr>
          <p:cNvPr id="1007632" name="Text Box 16"/>
          <p:cNvSpPr txBox="1">
            <a:spLocks noChangeArrowheads="1"/>
          </p:cNvSpPr>
          <p:nvPr/>
        </p:nvSpPr>
        <p:spPr bwMode="auto">
          <a:xfrm>
            <a:off x="5486400" y="15462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b</a:t>
            </a:r>
          </a:p>
        </p:txBody>
      </p:sp>
      <p:sp>
        <p:nvSpPr>
          <p:cNvPr id="1007633" name="Text Box 17"/>
          <p:cNvSpPr txBox="1">
            <a:spLocks noChangeArrowheads="1"/>
          </p:cNvSpPr>
          <p:nvPr/>
        </p:nvSpPr>
        <p:spPr bwMode="auto">
          <a:xfrm>
            <a:off x="4959350" y="3048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g</a:t>
            </a:r>
          </a:p>
        </p:txBody>
      </p:sp>
      <p:sp>
        <p:nvSpPr>
          <p:cNvPr id="1007634" name="Text Box 18"/>
          <p:cNvSpPr txBox="1">
            <a:spLocks noChangeArrowheads="1"/>
          </p:cNvSpPr>
          <p:nvPr/>
        </p:nvSpPr>
        <p:spPr bwMode="auto">
          <a:xfrm>
            <a:off x="3435350" y="25908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d</a:t>
            </a:r>
          </a:p>
        </p:txBody>
      </p:sp>
      <p:sp>
        <p:nvSpPr>
          <p:cNvPr id="1007635" name="Line 19"/>
          <p:cNvSpPr>
            <a:spLocks noChangeShapeType="1"/>
          </p:cNvSpPr>
          <p:nvPr/>
        </p:nvSpPr>
        <p:spPr bwMode="auto">
          <a:xfrm flipH="1">
            <a:off x="1676400" y="1447800"/>
            <a:ext cx="1981200" cy="762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36" name="Line 20"/>
          <p:cNvSpPr>
            <a:spLocks noChangeShapeType="1"/>
          </p:cNvSpPr>
          <p:nvPr/>
        </p:nvSpPr>
        <p:spPr bwMode="auto">
          <a:xfrm flipH="1">
            <a:off x="3427413" y="1443038"/>
            <a:ext cx="228600" cy="1600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37" name="Line 21"/>
          <p:cNvSpPr>
            <a:spLocks noChangeShapeType="1"/>
          </p:cNvSpPr>
          <p:nvPr/>
        </p:nvSpPr>
        <p:spPr bwMode="auto">
          <a:xfrm>
            <a:off x="3657600" y="1447800"/>
            <a:ext cx="1143000" cy="1981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38" name="Line 22"/>
          <p:cNvSpPr>
            <a:spLocks noChangeShapeType="1"/>
          </p:cNvSpPr>
          <p:nvPr/>
        </p:nvSpPr>
        <p:spPr bwMode="auto">
          <a:xfrm>
            <a:off x="3657600" y="1447800"/>
            <a:ext cx="1752600" cy="457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39" name="Line 23"/>
          <p:cNvSpPr>
            <a:spLocks noChangeShapeType="1"/>
          </p:cNvSpPr>
          <p:nvPr/>
        </p:nvSpPr>
        <p:spPr bwMode="auto">
          <a:xfrm flipH="1">
            <a:off x="4876800" y="1905000"/>
            <a:ext cx="609600" cy="1524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40" name="Line 24"/>
          <p:cNvSpPr>
            <a:spLocks noChangeShapeType="1"/>
          </p:cNvSpPr>
          <p:nvPr/>
        </p:nvSpPr>
        <p:spPr bwMode="auto">
          <a:xfrm flipV="1">
            <a:off x="3352800" y="3581400"/>
            <a:ext cx="1447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41" name="Line 25"/>
          <p:cNvSpPr>
            <a:spLocks noChangeShapeType="1"/>
          </p:cNvSpPr>
          <p:nvPr/>
        </p:nvSpPr>
        <p:spPr bwMode="auto">
          <a:xfrm flipV="1">
            <a:off x="3429000" y="2819400"/>
            <a:ext cx="2743200" cy="304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42" name="Line 26"/>
          <p:cNvSpPr>
            <a:spLocks noChangeShapeType="1"/>
          </p:cNvSpPr>
          <p:nvPr/>
        </p:nvSpPr>
        <p:spPr bwMode="auto">
          <a:xfrm>
            <a:off x="5562600" y="1905000"/>
            <a:ext cx="6858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43" name="Line 27"/>
          <p:cNvSpPr>
            <a:spLocks noChangeShapeType="1"/>
          </p:cNvSpPr>
          <p:nvPr/>
        </p:nvSpPr>
        <p:spPr bwMode="auto">
          <a:xfrm>
            <a:off x="4876800" y="3581400"/>
            <a:ext cx="1447800" cy="685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44" name="Line 28"/>
          <p:cNvSpPr>
            <a:spLocks noChangeShapeType="1"/>
          </p:cNvSpPr>
          <p:nvPr/>
        </p:nvSpPr>
        <p:spPr bwMode="auto">
          <a:xfrm>
            <a:off x="6248400" y="2819400"/>
            <a:ext cx="1524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45" name="Line 29"/>
          <p:cNvSpPr>
            <a:spLocks noChangeShapeType="1"/>
          </p:cNvSpPr>
          <p:nvPr/>
        </p:nvSpPr>
        <p:spPr bwMode="auto">
          <a:xfrm>
            <a:off x="3429000" y="3200400"/>
            <a:ext cx="2438400" cy="24384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46" name="Line 30"/>
          <p:cNvSpPr>
            <a:spLocks noChangeShapeType="1"/>
          </p:cNvSpPr>
          <p:nvPr/>
        </p:nvSpPr>
        <p:spPr bwMode="auto">
          <a:xfrm flipH="1">
            <a:off x="2286000" y="3124200"/>
            <a:ext cx="11430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47" name="Line 31"/>
          <p:cNvSpPr>
            <a:spLocks noChangeShapeType="1"/>
          </p:cNvSpPr>
          <p:nvPr/>
        </p:nvSpPr>
        <p:spPr bwMode="auto">
          <a:xfrm>
            <a:off x="1600200" y="2286000"/>
            <a:ext cx="609600" cy="1524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48" name="Line 32"/>
          <p:cNvSpPr>
            <a:spLocks noChangeShapeType="1"/>
          </p:cNvSpPr>
          <p:nvPr/>
        </p:nvSpPr>
        <p:spPr bwMode="auto">
          <a:xfrm flipH="1">
            <a:off x="838200" y="2286000"/>
            <a:ext cx="762000" cy="1219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49" name="Line 33"/>
          <p:cNvSpPr>
            <a:spLocks noChangeShapeType="1"/>
          </p:cNvSpPr>
          <p:nvPr/>
        </p:nvSpPr>
        <p:spPr bwMode="auto">
          <a:xfrm>
            <a:off x="762000" y="3657600"/>
            <a:ext cx="2438400" cy="1143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50" name="Line 34"/>
          <p:cNvSpPr>
            <a:spLocks noChangeShapeType="1"/>
          </p:cNvSpPr>
          <p:nvPr/>
        </p:nvSpPr>
        <p:spPr bwMode="auto">
          <a:xfrm flipH="1">
            <a:off x="2667000" y="4876800"/>
            <a:ext cx="685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51" name="Line 35"/>
          <p:cNvSpPr>
            <a:spLocks noChangeShapeType="1"/>
          </p:cNvSpPr>
          <p:nvPr/>
        </p:nvSpPr>
        <p:spPr bwMode="auto">
          <a:xfrm>
            <a:off x="3352800" y="4876800"/>
            <a:ext cx="12192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52" name="Line 36"/>
          <p:cNvSpPr>
            <a:spLocks noChangeShapeType="1"/>
          </p:cNvSpPr>
          <p:nvPr/>
        </p:nvSpPr>
        <p:spPr bwMode="auto">
          <a:xfrm flipH="1">
            <a:off x="1371600" y="4876800"/>
            <a:ext cx="1981200" cy="381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53" name="Line 37"/>
          <p:cNvSpPr>
            <a:spLocks noChangeShapeType="1"/>
          </p:cNvSpPr>
          <p:nvPr/>
        </p:nvSpPr>
        <p:spPr bwMode="auto">
          <a:xfrm flipH="1">
            <a:off x="4724400" y="5715000"/>
            <a:ext cx="1219200" cy="685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54" name="Line 38"/>
          <p:cNvSpPr>
            <a:spLocks noChangeShapeType="1"/>
          </p:cNvSpPr>
          <p:nvPr/>
        </p:nvSpPr>
        <p:spPr bwMode="auto">
          <a:xfrm flipV="1">
            <a:off x="6019800" y="44958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55" name="Line 39"/>
          <p:cNvSpPr>
            <a:spLocks noChangeShapeType="1"/>
          </p:cNvSpPr>
          <p:nvPr/>
        </p:nvSpPr>
        <p:spPr bwMode="auto">
          <a:xfrm flipH="1" flipV="1">
            <a:off x="4876800" y="3657600"/>
            <a:ext cx="15240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56" name="Line 40"/>
          <p:cNvSpPr>
            <a:spLocks noChangeShapeType="1"/>
          </p:cNvSpPr>
          <p:nvPr/>
        </p:nvSpPr>
        <p:spPr bwMode="auto">
          <a:xfrm flipH="1" flipV="1">
            <a:off x="2286000" y="3962400"/>
            <a:ext cx="10668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57" name="Line 41"/>
          <p:cNvSpPr>
            <a:spLocks noChangeShapeType="1"/>
          </p:cNvSpPr>
          <p:nvPr/>
        </p:nvSpPr>
        <p:spPr bwMode="auto">
          <a:xfrm flipH="1">
            <a:off x="5943600" y="44196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58" name="Line 42"/>
          <p:cNvSpPr>
            <a:spLocks noChangeShapeType="1"/>
          </p:cNvSpPr>
          <p:nvPr/>
        </p:nvSpPr>
        <p:spPr bwMode="auto">
          <a:xfrm flipV="1">
            <a:off x="4648200" y="3733800"/>
            <a:ext cx="152400" cy="2667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59" name="Line 43"/>
          <p:cNvSpPr>
            <a:spLocks noChangeShapeType="1"/>
          </p:cNvSpPr>
          <p:nvPr/>
        </p:nvSpPr>
        <p:spPr bwMode="auto">
          <a:xfrm flipH="1" flipV="1">
            <a:off x="2743200" y="6324600"/>
            <a:ext cx="1905000" cy="76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60" name="Line 44"/>
          <p:cNvSpPr>
            <a:spLocks noChangeShapeType="1"/>
          </p:cNvSpPr>
          <p:nvPr/>
        </p:nvSpPr>
        <p:spPr bwMode="auto">
          <a:xfrm flipV="1">
            <a:off x="2209800" y="1600200"/>
            <a:ext cx="1295400" cy="2286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61" name="Line 45"/>
          <p:cNvSpPr>
            <a:spLocks noChangeShapeType="1"/>
          </p:cNvSpPr>
          <p:nvPr/>
        </p:nvSpPr>
        <p:spPr bwMode="auto">
          <a:xfrm>
            <a:off x="1219200" y="5334000"/>
            <a:ext cx="1295400" cy="838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62" name="Line 46"/>
          <p:cNvSpPr>
            <a:spLocks noChangeShapeType="1"/>
          </p:cNvSpPr>
          <p:nvPr/>
        </p:nvSpPr>
        <p:spPr bwMode="auto">
          <a:xfrm>
            <a:off x="762000" y="3657600"/>
            <a:ext cx="381000" cy="1600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63" name="Line 47"/>
          <p:cNvSpPr>
            <a:spLocks noChangeShapeType="1"/>
          </p:cNvSpPr>
          <p:nvPr/>
        </p:nvSpPr>
        <p:spPr bwMode="auto">
          <a:xfrm>
            <a:off x="762000" y="3657600"/>
            <a:ext cx="137160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64" name="Line 48"/>
          <p:cNvSpPr>
            <a:spLocks noChangeShapeType="1"/>
          </p:cNvSpPr>
          <p:nvPr/>
        </p:nvSpPr>
        <p:spPr bwMode="auto">
          <a:xfrm>
            <a:off x="74676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65" name="Line 49"/>
          <p:cNvSpPr>
            <a:spLocks noChangeShapeType="1"/>
          </p:cNvSpPr>
          <p:nvPr/>
        </p:nvSpPr>
        <p:spPr bwMode="auto">
          <a:xfrm>
            <a:off x="78613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66" name="Text Box 50"/>
          <p:cNvSpPr txBox="1">
            <a:spLocks noChangeArrowheads="1"/>
          </p:cNvSpPr>
          <p:nvPr/>
        </p:nvSpPr>
        <p:spPr bwMode="auto">
          <a:xfrm>
            <a:off x="6629400" y="304800"/>
            <a:ext cx="2143125" cy="1463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Found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Not Handled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Queue</a:t>
            </a:r>
          </a:p>
        </p:txBody>
      </p:sp>
      <p:sp>
        <p:nvSpPr>
          <p:cNvPr id="1007667" name="Oval 51"/>
          <p:cNvSpPr>
            <a:spLocks noChangeArrowheads="1"/>
          </p:cNvSpPr>
          <p:nvPr/>
        </p:nvSpPr>
        <p:spPr bwMode="auto">
          <a:xfrm>
            <a:off x="3581400" y="1371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7668" name="Line 52"/>
          <p:cNvSpPr>
            <a:spLocks noChangeShapeType="1"/>
          </p:cNvSpPr>
          <p:nvPr/>
        </p:nvSpPr>
        <p:spPr bwMode="auto">
          <a:xfrm>
            <a:off x="3657600" y="1447800"/>
            <a:ext cx="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69" name="Oval 53"/>
          <p:cNvSpPr>
            <a:spLocks noChangeArrowheads="1"/>
          </p:cNvSpPr>
          <p:nvPr/>
        </p:nvSpPr>
        <p:spPr bwMode="auto">
          <a:xfrm>
            <a:off x="1524000" y="2209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7670" name="Oval 54"/>
          <p:cNvSpPr>
            <a:spLocks noChangeArrowheads="1"/>
          </p:cNvSpPr>
          <p:nvPr/>
        </p:nvSpPr>
        <p:spPr bwMode="auto">
          <a:xfrm>
            <a:off x="3352800" y="3048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7671" name="Oval 55"/>
          <p:cNvSpPr>
            <a:spLocks noChangeArrowheads="1"/>
          </p:cNvSpPr>
          <p:nvPr/>
        </p:nvSpPr>
        <p:spPr bwMode="auto">
          <a:xfrm>
            <a:off x="5410200" y="182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7672" name="Oval 56"/>
          <p:cNvSpPr>
            <a:spLocks noChangeArrowheads="1"/>
          </p:cNvSpPr>
          <p:nvPr/>
        </p:nvSpPr>
        <p:spPr bwMode="auto">
          <a:xfrm>
            <a:off x="685800" y="3581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7673" name="Oval 57"/>
          <p:cNvSpPr>
            <a:spLocks noChangeArrowheads="1"/>
          </p:cNvSpPr>
          <p:nvPr/>
        </p:nvSpPr>
        <p:spPr bwMode="auto">
          <a:xfrm>
            <a:off x="2133600" y="3810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7674" name="Oval 58"/>
          <p:cNvSpPr>
            <a:spLocks noChangeArrowheads="1"/>
          </p:cNvSpPr>
          <p:nvPr/>
        </p:nvSpPr>
        <p:spPr bwMode="auto">
          <a:xfrm>
            <a:off x="6172200" y="2743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7675" name="Oval 59"/>
          <p:cNvSpPr>
            <a:spLocks noChangeArrowheads="1"/>
          </p:cNvSpPr>
          <p:nvPr/>
        </p:nvSpPr>
        <p:spPr bwMode="auto">
          <a:xfrm>
            <a:off x="5867400" y="563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7676" name="Oval 60"/>
          <p:cNvSpPr>
            <a:spLocks noChangeArrowheads="1"/>
          </p:cNvSpPr>
          <p:nvPr/>
        </p:nvSpPr>
        <p:spPr bwMode="auto">
          <a:xfrm>
            <a:off x="6324600" y="4343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7677" name="Oval 61"/>
          <p:cNvSpPr>
            <a:spLocks noChangeArrowheads="1"/>
          </p:cNvSpPr>
          <p:nvPr/>
        </p:nvSpPr>
        <p:spPr bwMode="auto">
          <a:xfrm>
            <a:off x="1143000" y="5257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7678" name="Oval 62"/>
          <p:cNvSpPr>
            <a:spLocks noChangeArrowheads="1"/>
          </p:cNvSpPr>
          <p:nvPr/>
        </p:nvSpPr>
        <p:spPr bwMode="auto">
          <a:xfrm>
            <a:off x="3276600" y="4800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7679" name="Text Box 63"/>
          <p:cNvSpPr txBox="1">
            <a:spLocks noChangeArrowheads="1"/>
          </p:cNvSpPr>
          <p:nvPr/>
        </p:nvSpPr>
        <p:spPr bwMode="auto">
          <a:xfrm>
            <a:off x="7532688" y="2362200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i</a:t>
            </a:r>
          </a:p>
        </p:txBody>
      </p:sp>
      <p:sp>
        <p:nvSpPr>
          <p:cNvPr id="1007680" name="Oval 64"/>
          <p:cNvSpPr>
            <a:spLocks noChangeArrowheads="1"/>
          </p:cNvSpPr>
          <p:nvPr/>
        </p:nvSpPr>
        <p:spPr bwMode="auto">
          <a:xfrm>
            <a:off x="4572000" y="6324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7681" name="Text Box 65"/>
          <p:cNvSpPr txBox="1">
            <a:spLocks noChangeArrowheads="1"/>
          </p:cNvSpPr>
          <p:nvPr/>
        </p:nvSpPr>
        <p:spPr bwMode="auto">
          <a:xfrm>
            <a:off x="7545388" y="2784475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l</a:t>
            </a:r>
          </a:p>
        </p:txBody>
      </p:sp>
      <p:sp>
        <p:nvSpPr>
          <p:cNvPr id="1007682" name="Text Box 66"/>
          <p:cNvSpPr txBox="1">
            <a:spLocks noChangeArrowheads="1"/>
          </p:cNvSpPr>
          <p:nvPr/>
        </p:nvSpPr>
        <p:spPr bwMode="auto">
          <a:xfrm>
            <a:off x="7512050" y="315277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k</a:t>
            </a:r>
          </a:p>
        </p:txBody>
      </p:sp>
      <p:sp>
        <p:nvSpPr>
          <p:cNvPr id="1007683" name="Freeform 67"/>
          <p:cNvSpPr>
            <a:spLocks/>
          </p:cNvSpPr>
          <p:nvPr/>
        </p:nvSpPr>
        <p:spPr bwMode="auto">
          <a:xfrm>
            <a:off x="2209800" y="1219200"/>
            <a:ext cx="2895600" cy="8763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960" y="528"/>
              </a:cxn>
              <a:cxn ang="0">
                <a:pos x="1824" y="0"/>
              </a:cxn>
            </a:cxnLst>
            <a:rect l="0" t="0" r="r" b="b"/>
            <a:pathLst>
              <a:path w="1824" h="552">
                <a:moveTo>
                  <a:pt x="0" y="144"/>
                </a:moveTo>
                <a:cubicBezTo>
                  <a:pt x="328" y="348"/>
                  <a:pt x="656" y="552"/>
                  <a:pt x="960" y="528"/>
                </a:cubicBezTo>
                <a:cubicBezTo>
                  <a:pt x="1264" y="504"/>
                  <a:pt x="1544" y="252"/>
                  <a:pt x="1824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84" name="Freeform 68"/>
          <p:cNvSpPr>
            <a:spLocks/>
          </p:cNvSpPr>
          <p:nvPr/>
        </p:nvSpPr>
        <p:spPr bwMode="auto">
          <a:xfrm>
            <a:off x="762000" y="1943100"/>
            <a:ext cx="5448300" cy="2179638"/>
          </a:xfrm>
          <a:custGeom>
            <a:avLst/>
            <a:gdLst/>
            <a:ahLst/>
            <a:cxnLst>
              <a:cxn ang="0">
                <a:pos x="0" y="272"/>
              </a:cxn>
              <a:cxn ang="0">
                <a:pos x="2688" y="1328"/>
              </a:cxn>
              <a:cxn ang="0">
                <a:pos x="3432" y="0"/>
              </a:cxn>
            </a:cxnLst>
            <a:rect l="0" t="0" r="r" b="b"/>
            <a:pathLst>
              <a:path w="3432" h="1373">
                <a:moveTo>
                  <a:pt x="0" y="272"/>
                </a:moveTo>
                <a:cubicBezTo>
                  <a:pt x="448" y="448"/>
                  <a:pt x="2116" y="1373"/>
                  <a:pt x="2688" y="1328"/>
                </a:cubicBezTo>
                <a:cubicBezTo>
                  <a:pt x="3260" y="1283"/>
                  <a:pt x="3308" y="221"/>
                  <a:pt x="3432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85" name="Freeform 69"/>
          <p:cNvSpPr>
            <a:spLocks/>
          </p:cNvSpPr>
          <p:nvPr/>
        </p:nvSpPr>
        <p:spPr bwMode="auto">
          <a:xfrm>
            <a:off x="241300" y="4127500"/>
            <a:ext cx="5842000" cy="2387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40" y="352"/>
              </a:cxn>
              <a:cxn ang="0">
                <a:pos x="3680" y="1504"/>
              </a:cxn>
            </a:cxnLst>
            <a:rect l="0" t="0" r="r" b="b"/>
            <a:pathLst>
              <a:path w="3680" h="1504">
                <a:moveTo>
                  <a:pt x="0" y="0"/>
                </a:moveTo>
                <a:cubicBezTo>
                  <a:pt x="440" y="59"/>
                  <a:pt x="2027" y="101"/>
                  <a:pt x="2640" y="352"/>
                </a:cubicBezTo>
                <a:cubicBezTo>
                  <a:pt x="3253" y="603"/>
                  <a:pt x="3463" y="1264"/>
                  <a:pt x="3680" y="1504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86" name="Freeform 70"/>
          <p:cNvSpPr>
            <a:spLocks/>
          </p:cNvSpPr>
          <p:nvPr/>
        </p:nvSpPr>
        <p:spPr bwMode="auto">
          <a:xfrm>
            <a:off x="1231900" y="5684838"/>
            <a:ext cx="2641600" cy="1046162"/>
          </a:xfrm>
          <a:custGeom>
            <a:avLst/>
            <a:gdLst/>
            <a:ahLst/>
            <a:cxnLst>
              <a:cxn ang="0">
                <a:pos x="0" y="203"/>
              </a:cxn>
              <a:cxn ang="0">
                <a:pos x="1056" y="76"/>
              </a:cxn>
              <a:cxn ang="0">
                <a:pos x="1664" y="659"/>
              </a:cxn>
            </a:cxnLst>
            <a:rect l="0" t="0" r="r" b="b"/>
            <a:pathLst>
              <a:path w="1664" h="659">
                <a:moveTo>
                  <a:pt x="0" y="203"/>
                </a:moveTo>
                <a:cubicBezTo>
                  <a:pt x="175" y="182"/>
                  <a:pt x="779" y="0"/>
                  <a:pt x="1056" y="76"/>
                </a:cubicBezTo>
                <a:cubicBezTo>
                  <a:pt x="1333" y="152"/>
                  <a:pt x="1537" y="538"/>
                  <a:pt x="1664" y="659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7687" name="Text Box 71"/>
          <p:cNvSpPr txBox="1">
            <a:spLocks noChangeArrowheads="1"/>
          </p:cNvSpPr>
          <p:nvPr/>
        </p:nvSpPr>
        <p:spPr bwMode="auto">
          <a:xfrm>
            <a:off x="4022725" y="804863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d=0</a:t>
            </a:r>
          </a:p>
        </p:txBody>
      </p:sp>
      <p:sp>
        <p:nvSpPr>
          <p:cNvPr id="1007688" name="Text Box 72"/>
          <p:cNvSpPr txBox="1">
            <a:spLocks noChangeArrowheads="1"/>
          </p:cNvSpPr>
          <p:nvPr/>
        </p:nvSpPr>
        <p:spPr bwMode="auto">
          <a:xfrm>
            <a:off x="5486400" y="11430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d=1</a:t>
            </a:r>
          </a:p>
        </p:txBody>
      </p:sp>
      <p:sp>
        <p:nvSpPr>
          <p:cNvPr id="1007689" name="Text Box 73"/>
          <p:cNvSpPr txBox="1">
            <a:spLocks noChangeArrowheads="1"/>
          </p:cNvSpPr>
          <p:nvPr/>
        </p:nvSpPr>
        <p:spPr bwMode="auto">
          <a:xfrm>
            <a:off x="6688138" y="4251325"/>
            <a:ext cx="77946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d=2</a:t>
            </a:r>
          </a:p>
        </p:txBody>
      </p:sp>
      <p:sp>
        <p:nvSpPr>
          <p:cNvPr id="1007690" name="Text Box 74"/>
          <p:cNvSpPr txBox="1">
            <a:spLocks noChangeArrowheads="1"/>
          </p:cNvSpPr>
          <p:nvPr/>
        </p:nvSpPr>
        <p:spPr bwMode="auto">
          <a:xfrm>
            <a:off x="5029200" y="6003925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d=3</a:t>
            </a:r>
          </a:p>
        </p:txBody>
      </p:sp>
      <p:sp>
        <p:nvSpPr>
          <p:cNvPr id="1007691" name="Text Box 75"/>
          <p:cNvSpPr txBox="1">
            <a:spLocks noChangeArrowheads="1"/>
          </p:cNvSpPr>
          <p:nvPr/>
        </p:nvSpPr>
        <p:spPr bwMode="auto">
          <a:xfrm>
            <a:off x="2878138" y="6232525"/>
            <a:ext cx="77946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d=4</a:t>
            </a:r>
          </a:p>
        </p:txBody>
      </p:sp>
      <p:sp>
        <p:nvSpPr>
          <p:cNvPr id="1007692" name="Line 76"/>
          <p:cNvSpPr>
            <a:spLocks noChangeShapeType="1"/>
          </p:cNvSpPr>
          <p:nvPr/>
        </p:nvSpPr>
        <p:spPr bwMode="auto">
          <a:xfrm>
            <a:off x="7239000" y="20574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07693" name="Line 77"/>
          <p:cNvSpPr>
            <a:spLocks noChangeShapeType="1"/>
          </p:cNvSpPr>
          <p:nvPr/>
        </p:nvSpPr>
        <p:spPr bwMode="auto">
          <a:xfrm>
            <a:off x="7239000" y="32766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07694" name="Text Box 78"/>
          <p:cNvSpPr txBox="1">
            <a:spLocks noChangeArrowheads="1"/>
          </p:cNvSpPr>
          <p:nvPr/>
        </p:nvSpPr>
        <p:spPr bwMode="auto">
          <a:xfrm>
            <a:off x="7924800" y="19558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d=3</a:t>
            </a:r>
          </a:p>
        </p:txBody>
      </p:sp>
      <p:sp>
        <p:nvSpPr>
          <p:cNvPr id="1007695" name="Text Box 79"/>
          <p:cNvSpPr txBox="1">
            <a:spLocks noChangeArrowheads="1"/>
          </p:cNvSpPr>
          <p:nvPr/>
        </p:nvSpPr>
        <p:spPr bwMode="auto">
          <a:xfrm>
            <a:off x="7937500" y="31242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6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228600"/>
            <a:ext cx="7772400" cy="1143000"/>
          </a:xfrm>
          <a:noFill/>
        </p:spPr>
        <p:txBody>
          <a:bodyPr/>
          <a:lstStyle/>
          <a:p>
            <a:r>
              <a:rPr lang="en-US"/>
              <a:t>BFS</a:t>
            </a:r>
          </a:p>
        </p:txBody>
      </p:sp>
      <p:sp>
        <p:nvSpPr>
          <p:cNvPr id="1008643" name="Oval 3"/>
          <p:cNvSpPr>
            <a:spLocks noChangeArrowheads="1"/>
          </p:cNvSpPr>
          <p:nvPr/>
        </p:nvSpPr>
        <p:spPr bwMode="auto">
          <a:xfrm>
            <a:off x="2514600" y="6172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8644" name="Oval 4"/>
          <p:cNvSpPr>
            <a:spLocks noChangeArrowheads="1"/>
          </p:cNvSpPr>
          <p:nvPr/>
        </p:nvSpPr>
        <p:spPr bwMode="auto">
          <a:xfrm>
            <a:off x="4800600" y="3429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8645" name="Text Box 5"/>
          <p:cNvSpPr txBox="1">
            <a:spLocks noChangeArrowheads="1"/>
          </p:cNvSpPr>
          <p:nvPr/>
        </p:nvSpPr>
        <p:spPr bwMode="auto">
          <a:xfrm>
            <a:off x="3505200" y="914400"/>
            <a:ext cx="331788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s</a:t>
            </a:r>
          </a:p>
        </p:txBody>
      </p:sp>
      <p:sp>
        <p:nvSpPr>
          <p:cNvPr id="1008646" name="Text Box 6"/>
          <p:cNvSpPr txBox="1">
            <a:spLocks noChangeArrowheads="1"/>
          </p:cNvSpPr>
          <p:nvPr/>
        </p:nvSpPr>
        <p:spPr bwMode="auto">
          <a:xfrm>
            <a:off x="1246188" y="1828800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a</a:t>
            </a:r>
          </a:p>
        </p:txBody>
      </p:sp>
      <p:sp>
        <p:nvSpPr>
          <p:cNvPr id="1008647" name="Text Box 7"/>
          <p:cNvSpPr txBox="1">
            <a:spLocks noChangeArrowheads="1"/>
          </p:cNvSpPr>
          <p:nvPr/>
        </p:nvSpPr>
        <p:spPr bwMode="auto">
          <a:xfrm>
            <a:off x="407988" y="3336925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c</a:t>
            </a:r>
          </a:p>
        </p:txBody>
      </p:sp>
      <p:sp>
        <p:nvSpPr>
          <p:cNvPr id="1008648" name="Text Box 8"/>
          <p:cNvSpPr txBox="1">
            <a:spLocks noChangeArrowheads="1"/>
          </p:cNvSpPr>
          <p:nvPr/>
        </p:nvSpPr>
        <p:spPr bwMode="auto">
          <a:xfrm>
            <a:off x="838200" y="50895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h</a:t>
            </a:r>
          </a:p>
        </p:txBody>
      </p:sp>
      <p:sp>
        <p:nvSpPr>
          <p:cNvPr id="1008649" name="Text Box 9"/>
          <p:cNvSpPr txBox="1">
            <a:spLocks noChangeArrowheads="1"/>
          </p:cNvSpPr>
          <p:nvPr/>
        </p:nvSpPr>
        <p:spPr bwMode="auto">
          <a:xfrm>
            <a:off x="2209800" y="6096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k</a:t>
            </a:r>
          </a:p>
        </p:txBody>
      </p:sp>
      <p:sp>
        <p:nvSpPr>
          <p:cNvPr id="1008650" name="Text Box 10"/>
          <p:cNvSpPr txBox="1">
            <a:spLocks noChangeArrowheads="1"/>
          </p:cNvSpPr>
          <p:nvPr/>
        </p:nvSpPr>
        <p:spPr bwMode="auto">
          <a:xfrm>
            <a:off x="2355850" y="3565525"/>
            <a:ext cx="3111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f</a:t>
            </a:r>
          </a:p>
        </p:txBody>
      </p:sp>
      <p:sp>
        <p:nvSpPr>
          <p:cNvPr id="1008651" name="Text Box 11"/>
          <p:cNvSpPr txBox="1">
            <a:spLocks noChangeArrowheads="1"/>
          </p:cNvSpPr>
          <p:nvPr/>
        </p:nvSpPr>
        <p:spPr bwMode="auto">
          <a:xfrm>
            <a:off x="3429000" y="45561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i</a:t>
            </a:r>
          </a:p>
        </p:txBody>
      </p:sp>
      <p:sp>
        <p:nvSpPr>
          <p:cNvPr id="1008652" name="Text Box 12"/>
          <p:cNvSpPr txBox="1">
            <a:spLocks noChangeArrowheads="1"/>
          </p:cNvSpPr>
          <p:nvPr/>
        </p:nvSpPr>
        <p:spPr bwMode="auto">
          <a:xfrm>
            <a:off x="4648200" y="63087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l</a:t>
            </a:r>
          </a:p>
        </p:txBody>
      </p:sp>
      <p:sp>
        <p:nvSpPr>
          <p:cNvPr id="1008653" name="Text Box 13"/>
          <p:cNvSpPr txBox="1">
            <a:spLocks noChangeArrowheads="1"/>
          </p:cNvSpPr>
          <p:nvPr/>
        </p:nvSpPr>
        <p:spPr bwMode="auto">
          <a:xfrm>
            <a:off x="5995988" y="5470525"/>
            <a:ext cx="481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m</a:t>
            </a:r>
          </a:p>
        </p:txBody>
      </p:sp>
      <p:sp>
        <p:nvSpPr>
          <p:cNvPr id="1008654" name="Text Box 14"/>
          <p:cNvSpPr txBox="1">
            <a:spLocks noChangeArrowheads="1"/>
          </p:cNvSpPr>
          <p:nvPr/>
        </p:nvSpPr>
        <p:spPr bwMode="auto">
          <a:xfrm>
            <a:off x="6427788" y="4051300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j</a:t>
            </a:r>
          </a:p>
        </p:txBody>
      </p:sp>
      <p:sp>
        <p:nvSpPr>
          <p:cNvPr id="1008655" name="Text Box 15"/>
          <p:cNvSpPr txBox="1">
            <a:spLocks noChangeArrowheads="1"/>
          </p:cNvSpPr>
          <p:nvPr/>
        </p:nvSpPr>
        <p:spPr bwMode="auto">
          <a:xfrm>
            <a:off x="6248400" y="2476500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e</a:t>
            </a:r>
          </a:p>
        </p:txBody>
      </p:sp>
      <p:sp>
        <p:nvSpPr>
          <p:cNvPr id="1008656" name="Text Box 16"/>
          <p:cNvSpPr txBox="1">
            <a:spLocks noChangeArrowheads="1"/>
          </p:cNvSpPr>
          <p:nvPr/>
        </p:nvSpPr>
        <p:spPr bwMode="auto">
          <a:xfrm>
            <a:off x="5486400" y="15462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b</a:t>
            </a:r>
          </a:p>
        </p:txBody>
      </p:sp>
      <p:sp>
        <p:nvSpPr>
          <p:cNvPr id="1008657" name="Text Box 17"/>
          <p:cNvSpPr txBox="1">
            <a:spLocks noChangeArrowheads="1"/>
          </p:cNvSpPr>
          <p:nvPr/>
        </p:nvSpPr>
        <p:spPr bwMode="auto">
          <a:xfrm>
            <a:off x="4959350" y="3048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g</a:t>
            </a:r>
          </a:p>
        </p:txBody>
      </p:sp>
      <p:sp>
        <p:nvSpPr>
          <p:cNvPr id="1008658" name="Text Box 18"/>
          <p:cNvSpPr txBox="1">
            <a:spLocks noChangeArrowheads="1"/>
          </p:cNvSpPr>
          <p:nvPr/>
        </p:nvSpPr>
        <p:spPr bwMode="auto">
          <a:xfrm>
            <a:off x="3435350" y="25908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d</a:t>
            </a:r>
          </a:p>
        </p:txBody>
      </p:sp>
      <p:sp>
        <p:nvSpPr>
          <p:cNvPr id="1008659" name="Line 19"/>
          <p:cNvSpPr>
            <a:spLocks noChangeShapeType="1"/>
          </p:cNvSpPr>
          <p:nvPr/>
        </p:nvSpPr>
        <p:spPr bwMode="auto">
          <a:xfrm flipH="1">
            <a:off x="1676400" y="1447800"/>
            <a:ext cx="1981200" cy="762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660" name="Line 20"/>
          <p:cNvSpPr>
            <a:spLocks noChangeShapeType="1"/>
          </p:cNvSpPr>
          <p:nvPr/>
        </p:nvSpPr>
        <p:spPr bwMode="auto">
          <a:xfrm flipH="1">
            <a:off x="3427413" y="1443038"/>
            <a:ext cx="228600" cy="1600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661" name="Line 21"/>
          <p:cNvSpPr>
            <a:spLocks noChangeShapeType="1"/>
          </p:cNvSpPr>
          <p:nvPr/>
        </p:nvSpPr>
        <p:spPr bwMode="auto">
          <a:xfrm>
            <a:off x="3657600" y="1447800"/>
            <a:ext cx="1143000" cy="1981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662" name="Line 22"/>
          <p:cNvSpPr>
            <a:spLocks noChangeShapeType="1"/>
          </p:cNvSpPr>
          <p:nvPr/>
        </p:nvSpPr>
        <p:spPr bwMode="auto">
          <a:xfrm>
            <a:off x="3657600" y="1447800"/>
            <a:ext cx="1752600" cy="457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663" name="Line 23"/>
          <p:cNvSpPr>
            <a:spLocks noChangeShapeType="1"/>
          </p:cNvSpPr>
          <p:nvPr/>
        </p:nvSpPr>
        <p:spPr bwMode="auto">
          <a:xfrm flipH="1">
            <a:off x="4876800" y="1905000"/>
            <a:ext cx="609600" cy="1524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664" name="Line 24"/>
          <p:cNvSpPr>
            <a:spLocks noChangeShapeType="1"/>
          </p:cNvSpPr>
          <p:nvPr/>
        </p:nvSpPr>
        <p:spPr bwMode="auto">
          <a:xfrm flipV="1">
            <a:off x="3352800" y="3581400"/>
            <a:ext cx="1447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665" name="Line 25"/>
          <p:cNvSpPr>
            <a:spLocks noChangeShapeType="1"/>
          </p:cNvSpPr>
          <p:nvPr/>
        </p:nvSpPr>
        <p:spPr bwMode="auto">
          <a:xfrm flipV="1">
            <a:off x="3429000" y="2819400"/>
            <a:ext cx="2743200" cy="304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666" name="Line 26"/>
          <p:cNvSpPr>
            <a:spLocks noChangeShapeType="1"/>
          </p:cNvSpPr>
          <p:nvPr/>
        </p:nvSpPr>
        <p:spPr bwMode="auto">
          <a:xfrm>
            <a:off x="5562600" y="1905000"/>
            <a:ext cx="6858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667" name="Line 27"/>
          <p:cNvSpPr>
            <a:spLocks noChangeShapeType="1"/>
          </p:cNvSpPr>
          <p:nvPr/>
        </p:nvSpPr>
        <p:spPr bwMode="auto">
          <a:xfrm>
            <a:off x="4876800" y="3581400"/>
            <a:ext cx="1447800" cy="685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668" name="Line 28"/>
          <p:cNvSpPr>
            <a:spLocks noChangeShapeType="1"/>
          </p:cNvSpPr>
          <p:nvPr/>
        </p:nvSpPr>
        <p:spPr bwMode="auto">
          <a:xfrm>
            <a:off x="6248400" y="2819400"/>
            <a:ext cx="1524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669" name="Line 29"/>
          <p:cNvSpPr>
            <a:spLocks noChangeShapeType="1"/>
          </p:cNvSpPr>
          <p:nvPr/>
        </p:nvSpPr>
        <p:spPr bwMode="auto">
          <a:xfrm>
            <a:off x="3429000" y="3200400"/>
            <a:ext cx="2438400" cy="24384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670" name="Line 30"/>
          <p:cNvSpPr>
            <a:spLocks noChangeShapeType="1"/>
          </p:cNvSpPr>
          <p:nvPr/>
        </p:nvSpPr>
        <p:spPr bwMode="auto">
          <a:xfrm flipH="1">
            <a:off x="2286000" y="3124200"/>
            <a:ext cx="11430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671" name="Line 31"/>
          <p:cNvSpPr>
            <a:spLocks noChangeShapeType="1"/>
          </p:cNvSpPr>
          <p:nvPr/>
        </p:nvSpPr>
        <p:spPr bwMode="auto">
          <a:xfrm>
            <a:off x="1600200" y="2286000"/>
            <a:ext cx="609600" cy="1524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672" name="Line 32"/>
          <p:cNvSpPr>
            <a:spLocks noChangeShapeType="1"/>
          </p:cNvSpPr>
          <p:nvPr/>
        </p:nvSpPr>
        <p:spPr bwMode="auto">
          <a:xfrm flipH="1">
            <a:off x="838200" y="2286000"/>
            <a:ext cx="762000" cy="1219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673" name="Line 33"/>
          <p:cNvSpPr>
            <a:spLocks noChangeShapeType="1"/>
          </p:cNvSpPr>
          <p:nvPr/>
        </p:nvSpPr>
        <p:spPr bwMode="auto">
          <a:xfrm>
            <a:off x="762000" y="3657600"/>
            <a:ext cx="2438400" cy="1143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674" name="Line 34"/>
          <p:cNvSpPr>
            <a:spLocks noChangeShapeType="1"/>
          </p:cNvSpPr>
          <p:nvPr/>
        </p:nvSpPr>
        <p:spPr bwMode="auto">
          <a:xfrm flipH="1">
            <a:off x="2667000" y="4876800"/>
            <a:ext cx="685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675" name="Line 35"/>
          <p:cNvSpPr>
            <a:spLocks noChangeShapeType="1"/>
          </p:cNvSpPr>
          <p:nvPr/>
        </p:nvSpPr>
        <p:spPr bwMode="auto">
          <a:xfrm>
            <a:off x="3352800" y="4876800"/>
            <a:ext cx="12192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676" name="Line 36"/>
          <p:cNvSpPr>
            <a:spLocks noChangeShapeType="1"/>
          </p:cNvSpPr>
          <p:nvPr/>
        </p:nvSpPr>
        <p:spPr bwMode="auto">
          <a:xfrm flipH="1">
            <a:off x="1371600" y="4876800"/>
            <a:ext cx="1981200" cy="381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677" name="Line 37"/>
          <p:cNvSpPr>
            <a:spLocks noChangeShapeType="1"/>
          </p:cNvSpPr>
          <p:nvPr/>
        </p:nvSpPr>
        <p:spPr bwMode="auto">
          <a:xfrm flipH="1">
            <a:off x="4724400" y="5715000"/>
            <a:ext cx="1219200" cy="685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678" name="Line 38"/>
          <p:cNvSpPr>
            <a:spLocks noChangeShapeType="1"/>
          </p:cNvSpPr>
          <p:nvPr/>
        </p:nvSpPr>
        <p:spPr bwMode="auto">
          <a:xfrm flipV="1">
            <a:off x="6019800" y="44958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679" name="Line 39"/>
          <p:cNvSpPr>
            <a:spLocks noChangeShapeType="1"/>
          </p:cNvSpPr>
          <p:nvPr/>
        </p:nvSpPr>
        <p:spPr bwMode="auto">
          <a:xfrm flipH="1" flipV="1">
            <a:off x="4876800" y="3657600"/>
            <a:ext cx="15240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680" name="Line 40"/>
          <p:cNvSpPr>
            <a:spLocks noChangeShapeType="1"/>
          </p:cNvSpPr>
          <p:nvPr/>
        </p:nvSpPr>
        <p:spPr bwMode="auto">
          <a:xfrm flipH="1" flipV="1">
            <a:off x="2286000" y="3962400"/>
            <a:ext cx="10668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681" name="Line 41"/>
          <p:cNvSpPr>
            <a:spLocks noChangeShapeType="1"/>
          </p:cNvSpPr>
          <p:nvPr/>
        </p:nvSpPr>
        <p:spPr bwMode="auto">
          <a:xfrm flipH="1">
            <a:off x="5943600" y="44196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682" name="Line 42"/>
          <p:cNvSpPr>
            <a:spLocks noChangeShapeType="1"/>
          </p:cNvSpPr>
          <p:nvPr/>
        </p:nvSpPr>
        <p:spPr bwMode="auto">
          <a:xfrm flipV="1">
            <a:off x="4648200" y="3733800"/>
            <a:ext cx="152400" cy="2667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683" name="Line 43"/>
          <p:cNvSpPr>
            <a:spLocks noChangeShapeType="1"/>
          </p:cNvSpPr>
          <p:nvPr/>
        </p:nvSpPr>
        <p:spPr bwMode="auto">
          <a:xfrm flipH="1" flipV="1">
            <a:off x="2743200" y="6324600"/>
            <a:ext cx="1905000" cy="76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684" name="Line 44"/>
          <p:cNvSpPr>
            <a:spLocks noChangeShapeType="1"/>
          </p:cNvSpPr>
          <p:nvPr/>
        </p:nvSpPr>
        <p:spPr bwMode="auto">
          <a:xfrm flipV="1">
            <a:off x="2209800" y="1600200"/>
            <a:ext cx="1295400" cy="2286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685" name="Line 45"/>
          <p:cNvSpPr>
            <a:spLocks noChangeShapeType="1"/>
          </p:cNvSpPr>
          <p:nvPr/>
        </p:nvSpPr>
        <p:spPr bwMode="auto">
          <a:xfrm>
            <a:off x="1219200" y="5334000"/>
            <a:ext cx="1295400" cy="838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686" name="Line 46"/>
          <p:cNvSpPr>
            <a:spLocks noChangeShapeType="1"/>
          </p:cNvSpPr>
          <p:nvPr/>
        </p:nvSpPr>
        <p:spPr bwMode="auto">
          <a:xfrm>
            <a:off x="762000" y="3657600"/>
            <a:ext cx="381000" cy="1600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687" name="Line 47"/>
          <p:cNvSpPr>
            <a:spLocks noChangeShapeType="1"/>
          </p:cNvSpPr>
          <p:nvPr/>
        </p:nvSpPr>
        <p:spPr bwMode="auto">
          <a:xfrm>
            <a:off x="762000" y="3657600"/>
            <a:ext cx="137160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688" name="Line 48"/>
          <p:cNvSpPr>
            <a:spLocks noChangeShapeType="1"/>
          </p:cNvSpPr>
          <p:nvPr/>
        </p:nvSpPr>
        <p:spPr bwMode="auto">
          <a:xfrm>
            <a:off x="74676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689" name="Line 49"/>
          <p:cNvSpPr>
            <a:spLocks noChangeShapeType="1"/>
          </p:cNvSpPr>
          <p:nvPr/>
        </p:nvSpPr>
        <p:spPr bwMode="auto">
          <a:xfrm>
            <a:off x="78613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690" name="Text Box 50"/>
          <p:cNvSpPr txBox="1">
            <a:spLocks noChangeArrowheads="1"/>
          </p:cNvSpPr>
          <p:nvPr/>
        </p:nvSpPr>
        <p:spPr bwMode="auto">
          <a:xfrm>
            <a:off x="6629400" y="304800"/>
            <a:ext cx="2143125" cy="1463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Found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Not Handled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Queue</a:t>
            </a:r>
          </a:p>
        </p:txBody>
      </p:sp>
      <p:sp>
        <p:nvSpPr>
          <p:cNvPr id="1008691" name="Oval 51"/>
          <p:cNvSpPr>
            <a:spLocks noChangeArrowheads="1"/>
          </p:cNvSpPr>
          <p:nvPr/>
        </p:nvSpPr>
        <p:spPr bwMode="auto">
          <a:xfrm>
            <a:off x="3581400" y="1371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8692" name="Line 52"/>
          <p:cNvSpPr>
            <a:spLocks noChangeShapeType="1"/>
          </p:cNvSpPr>
          <p:nvPr/>
        </p:nvSpPr>
        <p:spPr bwMode="auto">
          <a:xfrm>
            <a:off x="3657600" y="1447800"/>
            <a:ext cx="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693" name="Oval 53"/>
          <p:cNvSpPr>
            <a:spLocks noChangeArrowheads="1"/>
          </p:cNvSpPr>
          <p:nvPr/>
        </p:nvSpPr>
        <p:spPr bwMode="auto">
          <a:xfrm>
            <a:off x="1524000" y="2209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8694" name="Oval 54"/>
          <p:cNvSpPr>
            <a:spLocks noChangeArrowheads="1"/>
          </p:cNvSpPr>
          <p:nvPr/>
        </p:nvSpPr>
        <p:spPr bwMode="auto">
          <a:xfrm>
            <a:off x="3352800" y="3048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8695" name="Oval 55"/>
          <p:cNvSpPr>
            <a:spLocks noChangeArrowheads="1"/>
          </p:cNvSpPr>
          <p:nvPr/>
        </p:nvSpPr>
        <p:spPr bwMode="auto">
          <a:xfrm>
            <a:off x="5410200" y="182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8696" name="Oval 56"/>
          <p:cNvSpPr>
            <a:spLocks noChangeArrowheads="1"/>
          </p:cNvSpPr>
          <p:nvPr/>
        </p:nvSpPr>
        <p:spPr bwMode="auto">
          <a:xfrm>
            <a:off x="685800" y="3581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8697" name="Oval 57"/>
          <p:cNvSpPr>
            <a:spLocks noChangeArrowheads="1"/>
          </p:cNvSpPr>
          <p:nvPr/>
        </p:nvSpPr>
        <p:spPr bwMode="auto">
          <a:xfrm>
            <a:off x="2133600" y="3810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8698" name="Oval 58"/>
          <p:cNvSpPr>
            <a:spLocks noChangeArrowheads="1"/>
          </p:cNvSpPr>
          <p:nvPr/>
        </p:nvSpPr>
        <p:spPr bwMode="auto">
          <a:xfrm>
            <a:off x="6172200" y="2743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8699" name="Oval 59"/>
          <p:cNvSpPr>
            <a:spLocks noChangeArrowheads="1"/>
          </p:cNvSpPr>
          <p:nvPr/>
        </p:nvSpPr>
        <p:spPr bwMode="auto">
          <a:xfrm>
            <a:off x="5867400" y="563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8700" name="Oval 60"/>
          <p:cNvSpPr>
            <a:spLocks noChangeArrowheads="1"/>
          </p:cNvSpPr>
          <p:nvPr/>
        </p:nvSpPr>
        <p:spPr bwMode="auto">
          <a:xfrm>
            <a:off x="6324600" y="4343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8701" name="Oval 61"/>
          <p:cNvSpPr>
            <a:spLocks noChangeArrowheads="1"/>
          </p:cNvSpPr>
          <p:nvPr/>
        </p:nvSpPr>
        <p:spPr bwMode="auto">
          <a:xfrm>
            <a:off x="1143000" y="5257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8702" name="Oval 62"/>
          <p:cNvSpPr>
            <a:spLocks noChangeArrowheads="1"/>
          </p:cNvSpPr>
          <p:nvPr/>
        </p:nvSpPr>
        <p:spPr bwMode="auto">
          <a:xfrm>
            <a:off x="3276600" y="4800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8703" name="Oval 63"/>
          <p:cNvSpPr>
            <a:spLocks noChangeArrowheads="1"/>
          </p:cNvSpPr>
          <p:nvPr/>
        </p:nvSpPr>
        <p:spPr bwMode="auto">
          <a:xfrm>
            <a:off x="4572000" y="6324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8704" name="Text Box 64"/>
          <p:cNvSpPr txBox="1">
            <a:spLocks noChangeArrowheads="1"/>
          </p:cNvSpPr>
          <p:nvPr/>
        </p:nvSpPr>
        <p:spPr bwMode="auto">
          <a:xfrm>
            <a:off x="7545388" y="2784475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l</a:t>
            </a:r>
          </a:p>
        </p:txBody>
      </p:sp>
      <p:sp>
        <p:nvSpPr>
          <p:cNvPr id="1008705" name="Text Box 65"/>
          <p:cNvSpPr txBox="1">
            <a:spLocks noChangeArrowheads="1"/>
          </p:cNvSpPr>
          <p:nvPr/>
        </p:nvSpPr>
        <p:spPr bwMode="auto">
          <a:xfrm>
            <a:off x="7512050" y="315277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k</a:t>
            </a:r>
          </a:p>
        </p:txBody>
      </p:sp>
      <p:sp>
        <p:nvSpPr>
          <p:cNvPr id="1008706" name="Freeform 66"/>
          <p:cNvSpPr>
            <a:spLocks/>
          </p:cNvSpPr>
          <p:nvPr/>
        </p:nvSpPr>
        <p:spPr bwMode="auto">
          <a:xfrm>
            <a:off x="2209800" y="1219200"/>
            <a:ext cx="2895600" cy="8763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960" y="528"/>
              </a:cxn>
              <a:cxn ang="0">
                <a:pos x="1824" y="0"/>
              </a:cxn>
            </a:cxnLst>
            <a:rect l="0" t="0" r="r" b="b"/>
            <a:pathLst>
              <a:path w="1824" h="552">
                <a:moveTo>
                  <a:pt x="0" y="144"/>
                </a:moveTo>
                <a:cubicBezTo>
                  <a:pt x="328" y="348"/>
                  <a:pt x="656" y="552"/>
                  <a:pt x="960" y="528"/>
                </a:cubicBezTo>
                <a:cubicBezTo>
                  <a:pt x="1264" y="504"/>
                  <a:pt x="1544" y="252"/>
                  <a:pt x="1824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707" name="Freeform 67"/>
          <p:cNvSpPr>
            <a:spLocks/>
          </p:cNvSpPr>
          <p:nvPr/>
        </p:nvSpPr>
        <p:spPr bwMode="auto">
          <a:xfrm>
            <a:off x="762000" y="1943100"/>
            <a:ext cx="5448300" cy="2179638"/>
          </a:xfrm>
          <a:custGeom>
            <a:avLst/>
            <a:gdLst/>
            <a:ahLst/>
            <a:cxnLst>
              <a:cxn ang="0">
                <a:pos x="0" y="272"/>
              </a:cxn>
              <a:cxn ang="0">
                <a:pos x="2688" y="1328"/>
              </a:cxn>
              <a:cxn ang="0">
                <a:pos x="3432" y="0"/>
              </a:cxn>
            </a:cxnLst>
            <a:rect l="0" t="0" r="r" b="b"/>
            <a:pathLst>
              <a:path w="3432" h="1373">
                <a:moveTo>
                  <a:pt x="0" y="272"/>
                </a:moveTo>
                <a:cubicBezTo>
                  <a:pt x="448" y="448"/>
                  <a:pt x="2116" y="1373"/>
                  <a:pt x="2688" y="1328"/>
                </a:cubicBezTo>
                <a:cubicBezTo>
                  <a:pt x="3260" y="1283"/>
                  <a:pt x="3308" y="221"/>
                  <a:pt x="3432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708" name="Freeform 68"/>
          <p:cNvSpPr>
            <a:spLocks/>
          </p:cNvSpPr>
          <p:nvPr/>
        </p:nvSpPr>
        <p:spPr bwMode="auto">
          <a:xfrm>
            <a:off x="241300" y="4127500"/>
            <a:ext cx="5842000" cy="2387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40" y="352"/>
              </a:cxn>
              <a:cxn ang="0">
                <a:pos x="3680" y="1504"/>
              </a:cxn>
            </a:cxnLst>
            <a:rect l="0" t="0" r="r" b="b"/>
            <a:pathLst>
              <a:path w="3680" h="1504">
                <a:moveTo>
                  <a:pt x="0" y="0"/>
                </a:moveTo>
                <a:cubicBezTo>
                  <a:pt x="440" y="59"/>
                  <a:pt x="2027" y="101"/>
                  <a:pt x="2640" y="352"/>
                </a:cubicBezTo>
                <a:cubicBezTo>
                  <a:pt x="3253" y="603"/>
                  <a:pt x="3463" y="1264"/>
                  <a:pt x="3680" y="1504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709" name="Freeform 69"/>
          <p:cNvSpPr>
            <a:spLocks/>
          </p:cNvSpPr>
          <p:nvPr/>
        </p:nvSpPr>
        <p:spPr bwMode="auto">
          <a:xfrm>
            <a:off x="1231900" y="5684838"/>
            <a:ext cx="2641600" cy="1046162"/>
          </a:xfrm>
          <a:custGeom>
            <a:avLst/>
            <a:gdLst/>
            <a:ahLst/>
            <a:cxnLst>
              <a:cxn ang="0">
                <a:pos x="0" y="203"/>
              </a:cxn>
              <a:cxn ang="0">
                <a:pos x="1056" y="76"/>
              </a:cxn>
              <a:cxn ang="0">
                <a:pos x="1664" y="659"/>
              </a:cxn>
            </a:cxnLst>
            <a:rect l="0" t="0" r="r" b="b"/>
            <a:pathLst>
              <a:path w="1664" h="659">
                <a:moveTo>
                  <a:pt x="0" y="203"/>
                </a:moveTo>
                <a:cubicBezTo>
                  <a:pt x="175" y="182"/>
                  <a:pt x="779" y="0"/>
                  <a:pt x="1056" y="76"/>
                </a:cubicBezTo>
                <a:cubicBezTo>
                  <a:pt x="1333" y="152"/>
                  <a:pt x="1537" y="538"/>
                  <a:pt x="1664" y="659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8710" name="Text Box 70"/>
          <p:cNvSpPr txBox="1">
            <a:spLocks noChangeArrowheads="1"/>
          </p:cNvSpPr>
          <p:nvPr/>
        </p:nvSpPr>
        <p:spPr bwMode="auto">
          <a:xfrm>
            <a:off x="4022725" y="804863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d=0</a:t>
            </a:r>
          </a:p>
        </p:txBody>
      </p:sp>
      <p:sp>
        <p:nvSpPr>
          <p:cNvPr id="1008711" name="Text Box 71"/>
          <p:cNvSpPr txBox="1">
            <a:spLocks noChangeArrowheads="1"/>
          </p:cNvSpPr>
          <p:nvPr/>
        </p:nvSpPr>
        <p:spPr bwMode="auto">
          <a:xfrm>
            <a:off x="5486400" y="11430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d=1</a:t>
            </a:r>
          </a:p>
        </p:txBody>
      </p:sp>
      <p:sp>
        <p:nvSpPr>
          <p:cNvPr id="1008712" name="Text Box 72"/>
          <p:cNvSpPr txBox="1">
            <a:spLocks noChangeArrowheads="1"/>
          </p:cNvSpPr>
          <p:nvPr/>
        </p:nvSpPr>
        <p:spPr bwMode="auto">
          <a:xfrm>
            <a:off x="6688138" y="4251325"/>
            <a:ext cx="77946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d=2</a:t>
            </a:r>
          </a:p>
        </p:txBody>
      </p:sp>
      <p:sp>
        <p:nvSpPr>
          <p:cNvPr id="1008713" name="Text Box 73"/>
          <p:cNvSpPr txBox="1">
            <a:spLocks noChangeArrowheads="1"/>
          </p:cNvSpPr>
          <p:nvPr/>
        </p:nvSpPr>
        <p:spPr bwMode="auto">
          <a:xfrm>
            <a:off x="5029200" y="6003925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d=3</a:t>
            </a:r>
          </a:p>
        </p:txBody>
      </p:sp>
      <p:sp>
        <p:nvSpPr>
          <p:cNvPr id="1008714" name="Text Box 74"/>
          <p:cNvSpPr txBox="1">
            <a:spLocks noChangeArrowheads="1"/>
          </p:cNvSpPr>
          <p:nvPr/>
        </p:nvSpPr>
        <p:spPr bwMode="auto">
          <a:xfrm>
            <a:off x="2878138" y="6232525"/>
            <a:ext cx="77946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d=4</a:t>
            </a:r>
          </a:p>
        </p:txBody>
      </p:sp>
      <p:sp>
        <p:nvSpPr>
          <p:cNvPr id="1008715" name="Line 75"/>
          <p:cNvSpPr>
            <a:spLocks noChangeShapeType="1"/>
          </p:cNvSpPr>
          <p:nvPr/>
        </p:nvSpPr>
        <p:spPr bwMode="auto">
          <a:xfrm>
            <a:off x="7239000" y="20574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08716" name="Line 76"/>
          <p:cNvSpPr>
            <a:spLocks noChangeShapeType="1"/>
          </p:cNvSpPr>
          <p:nvPr/>
        </p:nvSpPr>
        <p:spPr bwMode="auto">
          <a:xfrm>
            <a:off x="7239000" y="32766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08717" name="Text Box 77"/>
          <p:cNvSpPr txBox="1">
            <a:spLocks noChangeArrowheads="1"/>
          </p:cNvSpPr>
          <p:nvPr/>
        </p:nvSpPr>
        <p:spPr bwMode="auto">
          <a:xfrm>
            <a:off x="7924800" y="19558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d=3</a:t>
            </a:r>
          </a:p>
        </p:txBody>
      </p:sp>
      <p:sp>
        <p:nvSpPr>
          <p:cNvPr id="1008718" name="Text Box 78"/>
          <p:cNvSpPr txBox="1">
            <a:spLocks noChangeArrowheads="1"/>
          </p:cNvSpPr>
          <p:nvPr/>
        </p:nvSpPr>
        <p:spPr bwMode="auto">
          <a:xfrm>
            <a:off x="7937500" y="31242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228600"/>
            <a:ext cx="7772400" cy="1143000"/>
          </a:xfrm>
          <a:noFill/>
        </p:spPr>
        <p:txBody>
          <a:bodyPr/>
          <a:lstStyle/>
          <a:p>
            <a:r>
              <a:rPr lang="en-US"/>
              <a:t>BFS</a:t>
            </a:r>
          </a:p>
        </p:txBody>
      </p:sp>
      <p:sp>
        <p:nvSpPr>
          <p:cNvPr id="1009667" name="Oval 3"/>
          <p:cNvSpPr>
            <a:spLocks noChangeArrowheads="1"/>
          </p:cNvSpPr>
          <p:nvPr/>
        </p:nvSpPr>
        <p:spPr bwMode="auto">
          <a:xfrm>
            <a:off x="2514600" y="6172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9668" name="Oval 4"/>
          <p:cNvSpPr>
            <a:spLocks noChangeArrowheads="1"/>
          </p:cNvSpPr>
          <p:nvPr/>
        </p:nvSpPr>
        <p:spPr bwMode="auto">
          <a:xfrm>
            <a:off x="4800600" y="3429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9669" name="Text Box 5"/>
          <p:cNvSpPr txBox="1">
            <a:spLocks noChangeArrowheads="1"/>
          </p:cNvSpPr>
          <p:nvPr/>
        </p:nvSpPr>
        <p:spPr bwMode="auto">
          <a:xfrm>
            <a:off x="3505200" y="914400"/>
            <a:ext cx="331788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s</a:t>
            </a:r>
          </a:p>
        </p:txBody>
      </p:sp>
      <p:sp>
        <p:nvSpPr>
          <p:cNvPr id="1009670" name="Text Box 6"/>
          <p:cNvSpPr txBox="1">
            <a:spLocks noChangeArrowheads="1"/>
          </p:cNvSpPr>
          <p:nvPr/>
        </p:nvSpPr>
        <p:spPr bwMode="auto">
          <a:xfrm>
            <a:off x="1246188" y="1828800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a</a:t>
            </a:r>
          </a:p>
        </p:txBody>
      </p:sp>
      <p:sp>
        <p:nvSpPr>
          <p:cNvPr id="1009671" name="Text Box 7"/>
          <p:cNvSpPr txBox="1">
            <a:spLocks noChangeArrowheads="1"/>
          </p:cNvSpPr>
          <p:nvPr/>
        </p:nvSpPr>
        <p:spPr bwMode="auto">
          <a:xfrm>
            <a:off x="407988" y="3336925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c</a:t>
            </a:r>
          </a:p>
        </p:txBody>
      </p:sp>
      <p:sp>
        <p:nvSpPr>
          <p:cNvPr id="1009672" name="Text Box 8"/>
          <p:cNvSpPr txBox="1">
            <a:spLocks noChangeArrowheads="1"/>
          </p:cNvSpPr>
          <p:nvPr/>
        </p:nvSpPr>
        <p:spPr bwMode="auto">
          <a:xfrm>
            <a:off x="838200" y="50895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h</a:t>
            </a:r>
          </a:p>
        </p:txBody>
      </p:sp>
      <p:sp>
        <p:nvSpPr>
          <p:cNvPr id="1009673" name="Text Box 9"/>
          <p:cNvSpPr txBox="1">
            <a:spLocks noChangeArrowheads="1"/>
          </p:cNvSpPr>
          <p:nvPr/>
        </p:nvSpPr>
        <p:spPr bwMode="auto">
          <a:xfrm>
            <a:off x="2209800" y="6096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k</a:t>
            </a:r>
          </a:p>
        </p:txBody>
      </p:sp>
      <p:sp>
        <p:nvSpPr>
          <p:cNvPr id="1009674" name="Text Box 10"/>
          <p:cNvSpPr txBox="1">
            <a:spLocks noChangeArrowheads="1"/>
          </p:cNvSpPr>
          <p:nvPr/>
        </p:nvSpPr>
        <p:spPr bwMode="auto">
          <a:xfrm>
            <a:off x="2355850" y="3565525"/>
            <a:ext cx="3111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f</a:t>
            </a:r>
          </a:p>
        </p:txBody>
      </p:sp>
      <p:sp>
        <p:nvSpPr>
          <p:cNvPr id="1009675" name="Text Box 11"/>
          <p:cNvSpPr txBox="1">
            <a:spLocks noChangeArrowheads="1"/>
          </p:cNvSpPr>
          <p:nvPr/>
        </p:nvSpPr>
        <p:spPr bwMode="auto">
          <a:xfrm>
            <a:off x="3429000" y="45561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i</a:t>
            </a:r>
          </a:p>
        </p:txBody>
      </p:sp>
      <p:sp>
        <p:nvSpPr>
          <p:cNvPr id="1009676" name="Text Box 12"/>
          <p:cNvSpPr txBox="1">
            <a:spLocks noChangeArrowheads="1"/>
          </p:cNvSpPr>
          <p:nvPr/>
        </p:nvSpPr>
        <p:spPr bwMode="auto">
          <a:xfrm>
            <a:off x="4648200" y="63087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l</a:t>
            </a:r>
          </a:p>
        </p:txBody>
      </p:sp>
      <p:sp>
        <p:nvSpPr>
          <p:cNvPr id="1009677" name="Text Box 13"/>
          <p:cNvSpPr txBox="1">
            <a:spLocks noChangeArrowheads="1"/>
          </p:cNvSpPr>
          <p:nvPr/>
        </p:nvSpPr>
        <p:spPr bwMode="auto">
          <a:xfrm>
            <a:off x="5995988" y="5470525"/>
            <a:ext cx="481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m</a:t>
            </a:r>
          </a:p>
        </p:txBody>
      </p:sp>
      <p:sp>
        <p:nvSpPr>
          <p:cNvPr id="1009678" name="Text Box 14"/>
          <p:cNvSpPr txBox="1">
            <a:spLocks noChangeArrowheads="1"/>
          </p:cNvSpPr>
          <p:nvPr/>
        </p:nvSpPr>
        <p:spPr bwMode="auto">
          <a:xfrm>
            <a:off x="6427788" y="4051300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j</a:t>
            </a:r>
          </a:p>
        </p:txBody>
      </p:sp>
      <p:sp>
        <p:nvSpPr>
          <p:cNvPr id="1009679" name="Text Box 15"/>
          <p:cNvSpPr txBox="1">
            <a:spLocks noChangeArrowheads="1"/>
          </p:cNvSpPr>
          <p:nvPr/>
        </p:nvSpPr>
        <p:spPr bwMode="auto">
          <a:xfrm>
            <a:off x="6248400" y="2476500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e</a:t>
            </a:r>
          </a:p>
        </p:txBody>
      </p:sp>
      <p:sp>
        <p:nvSpPr>
          <p:cNvPr id="1009680" name="Text Box 16"/>
          <p:cNvSpPr txBox="1">
            <a:spLocks noChangeArrowheads="1"/>
          </p:cNvSpPr>
          <p:nvPr/>
        </p:nvSpPr>
        <p:spPr bwMode="auto">
          <a:xfrm>
            <a:off x="5486400" y="15462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b</a:t>
            </a:r>
          </a:p>
        </p:txBody>
      </p:sp>
      <p:sp>
        <p:nvSpPr>
          <p:cNvPr id="1009681" name="Text Box 17"/>
          <p:cNvSpPr txBox="1">
            <a:spLocks noChangeArrowheads="1"/>
          </p:cNvSpPr>
          <p:nvPr/>
        </p:nvSpPr>
        <p:spPr bwMode="auto">
          <a:xfrm>
            <a:off x="4959350" y="3048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g</a:t>
            </a:r>
          </a:p>
        </p:txBody>
      </p:sp>
      <p:sp>
        <p:nvSpPr>
          <p:cNvPr id="1009682" name="Text Box 18"/>
          <p:cNvSpPr txBox="1">
            <a:spLocks noChangeArrowheads="1"/>
          </p:cNvSpPr>
          <p:nvPr/>
        </p:nvSpPr>
        <p:spPr bwMode="auto">
          <a:xfrm>
            <a:off x="3435350" y="25908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d</a:t>
            </a:r>
          </a:p>
        </p:txBody>
      </p:sp>
      <p:sp>
        <p:nvSpPr>
          <p:cNvPr id="1009683" name="Line 19"/>
          <p:cNvSpPr>
            <a:spLocks noChangeShapeType="1"/>
          </p:cNvSpPr>
          <p:nvPr/>
        </p:nvSpPr>
        <p:spPr bwMode="auto">
          <a:xfrm flipH="1">
            <a:off x="1676400" y="1447800"/>
            <a:ext cx="1981200" cy="762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684" name="Line 20"/>
          <p:cNvSpPr>
            <a:spLocks noChangeShapeType="1"/>
          </p:cNvSpPr>
          <p:nvPr/>
        </p:nvSpPr>
        <p:spPr bwMode="auto">
          <a:xfrm flipH="1">
            <a:off x="3427413" y="1443038"/>
            <a:ext cx="228600" cy="1600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685" name="Line 21"/>
          <p:cNvSpPr>
            <a:spLocks noChangeShapeType="1"/>
          </p:cNvSpPr>
          <p:nvPr/>
        </p:nvSpPr>
        <p:spPr bwMode="auto">
          <a:xfrm>
            <a:off x="3657600" y="1447800"/>
            <a:ext cx="1143000" cy="1981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686" name="Line 22"/>
          <p:cNvSpPr>
            <a:spLocks noChangeShapeType="1"/>
          </p:cNvSpPr>
          <p:nvPr/>
        </p:nvSpPr>
        <p:spPr bwMode="auto">
          <a:xfrm>
            <a:off x="3657600" y="1447800"/>
            <a:ext cx="1752600" cy="457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687" name="Line 23"/>
          <p:cNvSpPr>
            <a:spLocks noChangeShapeType="1"/>
          </p:cNvSpPr>
          <p:nvPr/>
        </p:nvSpPr>
        <p:spPr bwMode="auto">
          <a:xfrm flipH="1">
            <a:off x="4876800" y="1905000"/>
            <a:ext cx="609600" cy="1524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688" name="Line 24"/>
          <p:cNvSpPr>
            <a:spLocks noChangeShapeType="1"/>
          </p:cNvSpPr>
          <p:nvPr/>
        </p:nvSpPr>
        <p:spPr bwMode="auto">
          <a:xfrm flipV="1">
            <a:off x="3352800" y="3581400"/>
            <a:ext cx="1447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689" name="Line 25"/>
          <p:cNvSpPr>
            <a:spLocks noChangeShapeType="1"/>
          </p:cNvSpPr>
          <p:nvPr/>
        </p:nvSpPr>
        <p:spPr bwMode="auto">
          <a:xfrm flipV="1">
            <a:off x="3429000" y="2819400"/>
            <a:ext cx="2743200" cy="304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690" name="Line 26"/>
          <p:cNvSpPr>
            <a:spLocks noChangeShapeType="1"/>
          </p:cNvSpPr>
          <p:nvPr/>
        </p:nvSpPr>
        <p:spPr bwMode="auto">
          <a:xfrm>
            <a:off x="5562600" y="1905000"/>
            <a:ext cx="6858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691" name="Line 27"/>
          <p:cNvSpPr>
            <a:spLocks noChangeShapeType="1"/>
          </p:cNvSpPr>
          <p:nvPr/>
        </p:nvSpPr>
        <p:spPr bwMode="auto">
          <a:xfrm>
            <a:off x="4876800" y="3581400"/>
            <a:ext cx="1447800" cy="685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692" name="Line 28"/>
          <p:cNvSpPr>
            <a:spLocks noChangeShapeType="1"/>
          </p:cNvSpPr>
          <p:nvPr/>
        </p:nvSpPr>
        <p:spPr bwMode="auto">
          <a:xfrm>
            <a:off x="6248400" y="2819400"/>
            <a:ext cx="1524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693" name="Line 29"/>
          <p:cNvSpPr>
            <a:spLocks noChangeShapeType="1"/>
          </p:cNvSpPr>
          <p:nvPr/>
        </p:nvSpPr>
        <p:spPr bwMode="auto">
          <a:xfrm>
            <a:off x="3429000" y="3200400"/>
            <a:ext cx="2438400" cy="24384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694" name="Line 30"/>
          <p:cNvSpPr>
            <a:spLocks noChangeShapeType="1"/>
          </p:cNvSpPr>
          <p:nvPr/>
        </p:nvSpPr>
        <p:spPr bwMode="auto">
          <a:xfrm flipH="1">
            <a:off x="2286000" y="3124200"/>
            <a:ext cx="11430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695" name="Line 31"/>
          <p:cNvSpPr>
            <a:spLocks noChangeShapeType="1"/>
          </p:cNvSpPr>
          <p:nvPr/>
        </p:nvSpPr>
        <p:spPr bwMode="auto">
          <a:xfrm>
            <a:off x="1600200" y="2286000"/>
            <a:ext cx="609600" cy="1524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696" name="Line 32"/>
          <p:cNvSpPr>
            <a:spLocks noChangeShapeType="1"/>
          </p:cNvSpPr>
          <p:nvPr/>
        </p:nvSpPr>
        <p:spPr bwMode="auto">
          <a:xfrm flipH="1">
            <a:off x="838200" y="2286000"/>
            <a:ext cx="762000" cy="1219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697" name="Line 33"/>
          <p:cNvSpPr>
            <a:spLocks noChangeShapeType="1"/>
          </p:cNvSpPr>
          <p:nvPr/>
        </p:nvSpPr>
        <p:spPr bwMode="auto">
          <a:xfrm>
            <a:off x="762000" y="3657600"/>
            <a:ext cx="2438400" cy="1143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698" name="Line 34"/>
          <p:cNvSpPr>
            <a:spLocks noChangeShapeType="1"/>
          </p:cNvSpPr>
          <p:nvPr/>
        </p:nvSpPr>
        <p:spPr bwMode="auto">
          <a:xfrm flipH="1">
            <a:off x="2667000" y="4876800"/>
            <a:ext cx="685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699" name="Line 35"/>
          <p:cNvSpPr>
            <a:spLocks noChangeShapeType="1"/>
          </p:cNvSpPr>
          <p:nvPr/>
        </p:nvSpPr>
        <p:spPr bwMode="auto">
          <a:xfrm>
            <a:off x="3352800" y="4876800"/>
            <a:ext cx="12192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700" name="Line 36"/>
          <p:cNvSpPr>
            <a:spLocks noChangeShapeType="1"/>
          </p:cNvSpPr>
          <p:nvPr/>
        </p:nvSpPr>
        <p:spPr bwMode="auto">
          <a:xfrm flipH="1">
            <a:off x="1371600" y="4876800"/>
            <a:ext cx="1981200" cy="381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701" name="Line 37"/>
          <p:cNvSpPr>
            <a:spLocks noChangeShapeType="1"/>
          </p:cNvSpPr>
          <p:nvPr/>
        </p:nvSpPr>
        <p:spPr bwMode="auto">
          <a:xfrm flipH="1">
            <a:off x="4724400" y="5715000"/>
            <a:ext cx="1219200" cy="685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702" name="Line 38"/>
          <p:cNvSpPr>
            <a:spLocks noChangeShapeType="1"/>
          </p:cNvSpPr>
          <p:nvPr/>
        </p:nvSpPr>
        <p:spPr bwMode="auto">
          <a:xfrm flipV="1">
            <a:off x="6019800" y="44958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703" name="Line 39"/>
          <p:cNvSpPr>
            <a:spLocks noChangeShapeType="1"/>
          </p:cNvSpPr>
          <p:nvPr/>
        </p:nvSpPr>
        <p:spPr bwMode="auto">
          <a:xfrm flipH="1" flipV="1">
            <a:off x="4876800" y="3657600"/>
            <a:ext cx="15240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704" name="Line 40"/>
          <p:cNvSpPr>
            <a:spLocks noChangeShapeType="1"/>
          </p:cNvSpPr>
          <p:nvPr/>
        </p:nvSpPr>
        <p:spPr bwMode="auto">
          <a:xfrm flipH="1" flipV="1">
            <a:off x="2286000" y="3962400"/>
            <a:ext cx="10668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705" name="Line 41"/>
          <p:cNvSpPr>
            <a:spLocks noChangeShapeType="1"/>
          </p:cNvSpPr>
          <p:nvPr/>
        </p:nvSpPr>
        <p:spPr bwMode="auto">
          <a:xfrm flipH="1">
            <a:off x="5943600" y="44196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706" name="Line 42"/>
          <p:cNvSpPr>
            <a:spLocks noChangeShapeType="1"/>
          </p:cNvSpPr>
          <p:nvPr/>
        </p:nvSpPr>
        <p:spPr bwMode="auto">
          <a:xfrm flipV="1">
            <a:off x="4648200" y="3733800"/>
            <a:ext cx="152400" cy="2667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707" name="Line 43"/>
          <p:cNvSpPr>
            <a:spLocks noChangeShapeType="1"/>
          </p:cNvSpPr>
          <p:nvPr/>
        </p:nvSpPr>
        <p:spPr bwMode="auto">
          <a:xfrm flipH="1" flipV="1">
            <a:off x="2743200" y="6324600"/>
            <a:ext cx="1905000" cy="76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708" name="Line 44"/>
          <p:cNvSpPr>
            <a:spLocks noChangeShapeType="1"/>
          </p:cNvSpPr>
          <p:nvPr/>
        </p:nvSpPr>
        <p:spPr bwMode="auto">
          <a:xfrm flipV="1">
            <a:off x="2209800" y="1600200"/>
            <a:ext cx="1295400" cy="2286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709" name="Line 45"/>
          <p:cNvSpPr>
            <a:spLocks noChangeShapeType="1"/>
          </p:cNvSpPr>
          <p:nvPr/>
        </p:nvSpPr>
        <p:spPr bwMode="auto">
          <a:xfrm>
            <a:off x="1219200" y="5334000"/>
            <a:ext cx="1295400" cy="838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710" name="Line 46"/>
          <p:cNvSpPr>
            <a:spLocks noChangeShapeType="1"/>
          </p:cNvSpPr>
          <p:nvPr/>
        </p:nvSpPr>
        <p:spPr bwMode="auto">
          <a:xfrm>
            <a:off x="762000" y="3657600"/>
            <a:ext cx="381000" cy="1600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711" name="Line 47"/>
          <p:cNvSpPr>
            <a:spLocks noChangeShapeType="1"/>
          </p:cNvSpPr>
          <p:nvPr/>
        </p:nvSpPr>
        <p:spPr bwMode="auto">
          <a:xfrm>
            <a:off x="762000" y="3657600"/>
            <a:ext cx="137160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712" name="Line 48"/>
          <p:cNvSpPr>
            <a:spLocks noChangeShapeType="1"/>
          </p:cNvSpPr>
          <p:nvPr/>
        </p:nvSpPr>
        <p:spPr bwMode="auto">
          <a:xfrm>
            <a:off x="74676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713" name="Line 49"/>
          <p:cNvSpPr>
            <a:spLocks noChangeShapeType="1"/>
          </p:cNvSpPr>
          <p:nvPr/>
        </p:nvSpPr>
        <p:spPr bwMode="auto">
          <a:xfrm>
            <a:off x="78613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714" name="Text Box 50"/>
          <p:cNvSpPr txBox="1">
            <a:spLocks noChangeArrowheads="1"/>
          </p:cNvSpPr>
          <p:nvPr/>
        </p:nvSpPr>
        <p:spPr bwMode="auto">
          <a:xfrm>
            <a:off x="6629400" y="304800"/>
            <a:ext cx="2143125" cy="1463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Found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Not Handled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Queue</a:t>
            </a:r>
          </a:p>
        </p:txBody>
      </p:sp>
      <p:sp>
        <p:nvSpPr>
          <p:cNvPr id="1009715" name="Oval 51"/>
          <p:cNvSpPr>
            <a:spLocks noChangeArrowheads="1"/>
          </p:cNvSpPr>
          <p:nvPr/>
        </p:nvSpPr>
        <p:spPr bwMode="auto">
          <a:xfrm>
            <a:off x="3581400" y="1371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9716" name="Line 52"/>
          <p:cNvSpPr>
            <a:spLocks noChangeShapeType="1"/>
          </p:cNvSpPr>
          <p:nvPr/>
        </p:nvSpPr>
        <p:spPr bwMode="auto">
          <a:xfrm>
            <a:off x="3657600" y="1447800"/>
            <a:ext cx="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717" name="Oval 53"/>
          <p:cNvSpPr>
            <a:spLocks noChangeArrowheads="1"/>
          </p:cNvSpPr>
          <p:nvPr/>
        </p:nvSpPr>
        <p:spPr bwMode="auto">
          <a:xfrm>
            <a:off x="1524000" y="2209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9718" name="Oval 54"/>
          <p:cNvSpPr>
            <a:spLocks noChangeArrowheads="1"/>
          </p:cNvSpPr>
          <p:nvPr/>
        </p:nvSpPr>
        <p:spPr bwMode="auto">
          <a:xfrm>
            <a:off x="3352800" y="3048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9719" name="Oval 55"/>
          <p:cNvSpPr>
            <a:spLocks noChangeArrowheads="1"/>
          </p:cNvSpPr>
          <p:nvPr/>
        </p:nvSpPr>
        <p:spPr bwMode="auto">
          <a:xfrm>
            <a:off x="5410200" y="182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9720" name="Oval 56"/>
          <p:cNvSpPr>
            <a:spLocks noChangeArrowheads="1"/>
          </p:cNvSpPr>
          <p:nvPr/>
        </p:nvSpPr>
        <p:spPr bwMode="auto">
          <a:xfrm>
            <a:off x="685800" y="3581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9721" name="Oval 57"/>
          <p:cNvSpPr>
            <a:spLocks noChangeArrowheads="1"/>
          </p:cNvSpPr>
          <p:nvPr/>
        </p:nvSpPr>
        <p:spPr bwMode="auto">
          <a:xfrm>
            <a:off x="2133600" y="3810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9722" name="Oval 58"/>
          <p:cNvSpPr>
            <a:spLocks noChangeArrowheads="1"/>
          </p:cNvSpPr>
          <p:nvPr/>
        </p:nvSpPr>
        <p:spPr bwMode="auto">
          <a:xfrm>
            <a:off x="6172200" y="2743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9723" name="Oval 59"/>
          <p:cNvSpPr>
            <a:spLocks noChangeArrowheads="1"/>
          </p:cNvSpPr>
          <p:nvPr/>
        </p:nvSpPr>
        <p:spPr bwMode="auto">
          <a:xfrm>
            <a:off x="5867400" y="563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9724" name="Oval 60"/>
          <p:cNvSpPr>
            <a:spLocks noChangeArrowheads="1"/>
          </p:cNvSpPr>
          <p:nvPr/>
        </p:nvSpPr>
        <p:spPr bwMode="auto">
          <a:xfrm>
            <a:off x="6324600" y="4343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9725" name="Oval 61"/>
          <p:cNvSpPr>
            <a:spLocks noChangeArrowheads="1"/>
          </p:cNvSpPr>
          <p:nvPr/>
        </p:nvSpPr>
        <p:spPr bwMode="auto">
          <a:xfrm>
            <a:off x="1143000" y="5257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9726" name="Oval 62"/>
          <p:cNvSpPr>
            <a:spLocks noChangeArrowheads="1"/>
          </p:cNvSpPr>
          <p:nvPr/>
        </p:nvSpPr>
        <p:spPr bwMode="auto">
          <a:xfrm>
            <a:off x="3276600" y="4800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9727" name="Oval 63"/>
          <p:cNvSpPr>
            <a:spLocks noChangeArrowheads="1"/>
          </p:cNvSpPr>
          <p:nvPr/>
        </p:nvSpPr>
        <p:spPr bwMode="auto">
          <a:xfrm>
            <a:off x="4572000" y="6324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09728" name="Text Box 64"/>
          <p:cNvSpPr txBox="1">
            <a:spLocks noChangeArrowheads="1"/>
          </p:cNvSpPr>
          <p:nvPr/>
        </p:nvSpPr>
        <p:spPr bwMode="auto">
          <a:xfrm>
            <a:off x="7512050" y="315277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k</a:t>
            </a:r>
          </a:p>
        </p:txBody>
      </p:sp>
      <p:sp>
        <p:nvSpPr>
          <p:cNvPr id="1009729" name="Freeform 65"/>
          <p:cNvSpPr>
            <a:spLocks/>
          </p:cNvSpPr>
          <p:nvPr/>
        </p:nvSpPr>
        <p:spPr bwMode="auto">
          <a:xfrm>
            <a:off x="2209800" y="1219200"/>
            <a:ext cx="2895600" cy="8763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960" y="528"/>
              </a:cxn>
              <a:cxn ang="0">
                <a:pos x="1824" y="0"/>
              </a:cxn>
            </a:cxnLst>
            <a:rect l="0" t="0" r="r" b="b"/>
            <a:pathLst>
              <a:path w="1824" h="552">
                <a:moveTo>
                  <a:pt x="0" y="144"/>
                </a:moveTo>
                <a:cubicBezTo>
                  <a:pt x="328" y="348"/>
                  <a:pt x="656" y="552"/>
                  <a:pt x="960" y="528"/>
                </a:cubicBezTo>
                <a:cubicBezTo>
                  <a:pt x="1264" y="504"/>
                  <a:pt x="1544" y="252"/>
                  <a:pt x="1824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730" name="Freeform 66"/>
          <p:cNvSpPr>
            <a:spLocks/>
          </p:cNvSpPr>
          <p:nvPr/>
        </p:nvSpPr>
        <p:spPr bwMode="auto">
          <a:xfrm>
            <a:off x="762000" y="1943100"/>
            <a:ext cx="5448300" cy="2179638"/>
          </a:xfrm>
          <a:custGeom>
            <a:avLst/>
            <a:gdLst/>
            <a:ahLst/>
            <a:cxnLst>
              <a:cxn ang="0">
                <a:pos x="0" y="272"/>
              </a:cxn>
              <a:cxn ang="0">
                <a:pos x="2688" y="1328"/>
              </a:cxn>
              <a:cxn ang="0">
                <a:pos x="3432" y="0"/>
              </a:cxn>
            </a:cxnLst>
            <a:rect l="0" t="0" r="r" b="b"/>
            <a:pathLst>
              <a:path w="3432" h="1373">
                <a:moveTo>
                  <a:pt x="0" y="272"/>
                </a:moveTo>
                <a:cubicBezTo>
                  <a:pt x="448" y="448"/>
                  <a:pt x="2116" y="1373"/>
                  <a:pt x="2688" y="1328"/>
                </a:cubicBezTo>
                <a:cubicBezTo>
                  <a:pt x="3260" y="1283"/>
                  <a:pt x="3308" y="221"/>
                  <a:pt x="3432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731" name="Freeform 67"/>
          <p:cNvSpPr>
            <a:spLocks/>
          </p:cNvSpPr>
          <p:nvPr/>
        </p:nvSpPr>
        <p:spPr bwMode="auto">
          <a:xfrm>
            <a:off x="241300" y="4127500"/>
            <a:ext cx="5842000" cy="2387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40" y="352"/>
              </a:cxn>
              <a:cxn ang="0">
                <a:pos x="3680" y="1504"/>
              </a:cxn>
            </a:cxnLst>
            <a:rect l="0" t="0" r="r" b="b"/>
            <a:pathLst>
              <a:path w="3680" h="1504">
                <a:moveTo>
                  <a:pt x="0" y="0"/>
                </a:moveTo>
                <a:cubicBezTo>
                  <a:pt x="440" y="59"/>
                  <a:pt x="2027" y="101"/>
                  <a:pt x="2640" y="352"/>
                </a:cubicBezTo>
                <a:cubicBezTo>
                  <a:pt x="3253" y="603"/>
                  <a:pt x="3463" y="1264"/>
                  <a:pt x="3680" y="1504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732" name="Freeform 68"/>
          <p:cNvSpPr>
            <a:spLocks/>
          </p:cNvSpPr>
          <p:nvPr/>
        </p:nvSpPr>
        <p:spPr bwMode="auto">
          <a:xfrm>
            <a:off x="1231900" y="5684838"/>
            <a:ext cx="2641600" cy="1046162"/>
          </a:xfrm>
          <a:custGeom>
            <a:avLst/>
            <a:gdLst/>
            <a:ahLst/>
            <a:cxnLst>
              <a:cxn ang="0">
                <a:pos x="0" y="203"/>
              </a:cxn>
              <a:cxn ang="0">
                <a:pos x="1056" y="76"/>
              </a:cxn>
              <a:cxn ang="0">
                <a:pos x="1664" y="659"/>
              </a:cxn>
            </a:cxnLst>
            <a:rect l="0" t="0" r="r" b="b"/>
            <a:pathLst>
              <a:path w="1664" h="659">
                <a:moveTo>
                  <a:pt x="0" y="203"/>
                </a:moveTo>
                <a:cubicBezTo>
                  <a:pt x="175" y="182"/>
                  <a:pt x="779" y="0"/>
                  <a:pt x="1056" y="76"/>
                </a:cubicBezTo>
                <a:cubicBezTo>
                  <a:pt x="1333" y="152"/>
                  <a:pt x="1537" y="538"/>
                  <a:pt x="1664" y="659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733" name="Freeform 69"/>
          <p:cNvSpPr>
            <a:spLocks/>
          </p:cNvSpPr>
          <p:nvPr/>
        </p:nvSpPr>
        <p:spPr bwMode="auto">
          <a:xfrm>
            <a:off x="2032000" y="6375400"/>
            <a:ext cx="1384300" cy="368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72" y="232"/>
              </a:cxn>
            </a:cxnLst>
            <a:rect l="0" t="0" r="r" b="b"/>
            <a:pathLst>
              <a:path w="872" h="232">
                <a:moveTo>
                  <a:pt x="0" y="0"/>
                </a:moveTo>
                <a:cubicBezTo>
                  <a:pt x="147" y="39"/>
                  <a:pt x="690" y="184"/>
                  <a:pt x="872" y="232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9734" name="Text Box 70"/>
          <p:cNvSpPr txBox="1">
            <a:spLocks noChangeArrowheads="1"/>
          </p:cNvSpPr>
          <p:nvPr/>
        </p:nvSpPr>
        <p:spPr bwMode="auto">
          <a:xfrm>
            <a:off x="4022725" y="804863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d=0</a:t>
            </a:r>
          </a:p>
        </p:txBody>
      </p:sp>
      <p:sp>
        <p:nvSpPr>
          <p:cNvPr id="1009735" name="Text Box 71"/>
          <p:cNvSpPr txBox="1">
            <a:spLocks noChangeArrowheads="1"/>
          </p:cNvSpPr>
          <p:nvPr/>
        </p:nvSpPr>
        <p:spPr bwMode="auto">
          <a:xfrm>
            <a:off x="5486400" y="11430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d=1</a:t>
            </a:r>
          </a:p>
        </p:txBody>
      </p:sp>
      <p:sp>
        <p:nvSpPr>
          <p:cNvPr id="1009736" name="Text Box 72"/>
          <p:cNvSpPr txBox="1">
            <a:spLocks noChangeArrowheads="1"/>
          </p:cNvSpPr>
          <p:nvPr/>
        </p:nvSpPr>
        <p:spPr bwMode="auto">
          <a:xfrm>
            <a:off x="6688138" y="4251325"/>
            <a:ext cx="77946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d=2</a:t>
            </a:r>
          </a:p>
        </p:txBody>
      </p:sp>
      <p:sp>
        <p:nvSpPr>
          <p:cNvPr id="1009737" name="Text Box 73"/>
          <p:cNvSpPr txBox="1">
            <a:spLocks noChangeArrowheads="1"/>
          </p:cNvSpPr>
          <p:nvPr/>
        </p:nvSpPr>
        <p:spPr bwMode="auto">
          <a:xfrm>
            <a:off x="5029200" y="6003925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d=3</a:t>
            </a:r>
          </a:p>
        </p:txBody>
      </p:sp>
      <p:sp>
        <p:nvSpPr>
          <p:cNvPr id="1009738" name="Text Box 74"/>
          <p:cNvSpPr txBox="1">
            <a:spLocks noChangeArrowheads="1"/>
          </p:cNvSpPr>
          <p:nvPr/>
        </p:nvSpPr>
        <p:spPr bwMode="auto">
          <a:xfrm>
            <a:off x="2878138" y="6232525"/>
            <a:ext cx="77946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d=4</a:t>
            </a:r>
          </a:p>
        </p:txBody>
      </p:sp>
      <p:sp>
        <p:nvSpPr>
          <p:cNvPr id="1009739" name="Line 75"/>
          <p:cNvSpPr>
            <a:spLocks noChangeShapeType="1"/>
          </p:cNvSpPr>
          <p:nvPr/>
        </p:nvSpPr>
        <p:spPr bwMode="auto">
          <a:xfrm>
            <a:off x="7239000" y="36576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09740" name="Line 76"/>
          <p:cNvSpPr>
            <a:spLocks noChangeShapeType="1"/>
          </p:cNvSpPr>
          <p:nvPr/>
        </p:nvSpPr>
        <p:spPr bwMode="auto">
          <a:xfrm>
            <a:off x="7239000" y="32766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09741" name="Text Box 77"/>
          <p:cNvSpPr txBox="1">
            <a:spLocks noChangeArrowheads="1"/>
          </p:cNvSpPr>
          <p:nvPr/>
        </p:nvSpPr>
        <p:spPr bwMode="auto">
          <a:xfrm>
            <a:off x="7924800" y="19558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d=3</a:t>
            </a:r>
          </a:p>
        </p:txBody>
      </p:sp>
      <p:sp>
        <p:nvSpPr>
          <p:cNvPr id="1009742" name="Text Box 78"/>
          <p:cNvSpPr txBox="1">
            <a:spLocks noChangeArrowheads="1"/>
          </p:cNvSpPr>
          <p:nvPr/>
        </p:nvSpPr>
        <p:spPr bwMode="auto">
          <a:xfrm>
            <a:off x="7937500" y="31242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9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9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09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09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9733" grpId="0" animBg="1"/>
      <p:bldP spid="100973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228600"/>
            <a:ext cx="7772400" cy="1143000"/>
          </a:xfrm>
          <a:noFill/>
        </p:spPr>
        <p:txBody>
          <a:bodyPr/>
          <a:lstStyle/>
          <a:p>
            <a:r>
              <a:rPr lang="en-US"/>
              <a:t>BFS</a:t>
            </a:r>
          </a:p>
        </p:txBody>
      </p:sp>
      <p:sp>
        <p:nvSpPr>
          <p:cNvPr id="1010691" name="Oval 3"/>
          <p:cNvSpPr>
            <a:spLocks noChangeArrowheads="1"/>
          </p:cNvSpPr>
          <p:nvPr/>
        </p:nvSpPr>
        <p:spPr bwMode="auto">
          <a:xfrm>
            <a:off x="2514600" y="6172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10692" name="Oval 4"/>
          <p:cNvSpPr>
            <a:spLocks noChangeArrowheads="1"/>
          </p:cNvSpPr>
          <p:nvPr/>
        </p:nvSpPr>
        <p:spPr bwMode="auto">
          <a:xfrm>
            <a:off x="4800600" y="3429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10693" name="Text Box 5"/>
          <p:cNvSpPr txBox="1">
            <a:spLocks noChangeArrowheads="1"/>
          </p:cNvSpPr>
          <p:nvPr/>
        </p:nvSpPr>
        <p:spPr bwMode="auto">
          <a:xfrm>
            <a:off x="3505200" y="914400"/>
            <a:ext cx="331788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s</a:t>
            </a:r>
          </a:p>
        </p:txBody>
      </p:sp>
      <p:sp>
        <p:nvSpPr>
          <p:cNvPr id="1010694" name="Text Box 6"/>
          <p:cNvSpPr txBox="1">
            <a:spLocks noChangeArrowheads="1"/>
          </p:cNvSpPr>
          <p:nvPr/>
        </p:nvSpPr>
        <p:spPr bwMode="auto">
          <a:xfrm>
            <a:off x="1246188" y="1828800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a</a:t>
            </a:r>
          </a:p>
        </p:txBody>
      </p:sp>
      <p:sp>
        <p:nvSpPr>
          <p:cNvPr id="1010695" name="Text Box 7"/>
          <p:cNvSpPr txBox="1">
            <a:spLocks noChangeArrowheads="1"/>
          </p:cNvSpPr>
          <p:nvPr/>
        </p:nvSpPr>
        <p:spPr bwMode="auto">
          <a:xfrm>
            <a:off x="407988" y="3336925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c</a:t>
            </a:r>
          </a:p>
        </p:txBody>
      </p:sp>
      <p:sp>
        <p:nvSpPr>
          <p:cNvPr id="1010696" name="Text Box 8"/>
          <p:cNvSpPr txBox="1">
            <a:spLocks noChangeArrowheads="1"/>
          </p:cNvSpPr>
          <p:nvPr/>
        </p:nvSpPr>
        <p:spPr bwMode="auto">
          <a:xfrm>
            <a:off x="838200" y="50895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h</a:t>
            </a:r>
          </a:p>
        </p:txBody>
      </p:sp>
      <p:sp>
        <p:nvSpPr>
          <p:cNvPr id="1010697" name="Text Box 9"/>
          <p:cNvSpPr txBox="1">
            <a:spLocks noChangeArrowheads="1"/>
          </p:cNvSpPr>
          <p:nvPr/>
        </p:nvSpPr>
        <p:spPr bwMode="auto">
          <a:xfrm>
            <a:off x="2209800" y="6096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k</a:t>
            </a:r>
          </a:p>
        </p:txBody>
      </p:sp>
      <p:sp>
        <p:nvSpPr>
          <p:cNvPr id="1010698" name="Text Box 10"/>
          <p:cNvSpPr txBox="1">
            <a:spLocks noChangeArrowheads="1"/>
          </p:cNvSpPr>
          <p:nvPr/>
        </p:nvSpPr>
        <p:spPr bwMode="auto">
          <a:xfrm>
            <a:off x="2355850" y="3565525"/>
            <a:ext cx="3111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f</a:t>
            </a:r>
          </a:p>
        </p:txBody>
      </p:sp>
      <p:sp>
        <p:nvSpPr>
          <p:cNvPr id="1010699" name="Text Box 11"/>
          <p:cNvSpPr txBox="1">
            <a:spLocks noChangeArrowheads="1"/>
          </p:cNvSpPr>
          <p:nvPr/>
        </p:nvSpPr>
        <p:spPr bwMode="auto">
          <a:xfrm>
            <a:off x="3429000" y="45561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i</a:t>
            </a:r>
          </a:p>
        </p:txBody>
      </p:sp>
      <p:sp>
        <p:nvSpPr>
          <p:cNvPr id="1010700" name="Text Box 12"/>
          <p:cNvSpPr txBox="1">
            <a:spLocks noChangeArrowheads="1"/>
          </p:cNvSpPr>
          <p:nvPr/>
        </p:nvSpPr>
        <p:spPr bwMode="auto">
          <a:xfrm>
            <a:off x="4648200" y="63087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l</a:t>
            </a:r>
          </a:p>
        </p:txBody>
      </p:sp>
      <p:sp>
        <p:nvSpPr>
          <p:cNvPr id="1010701" name="Text Box 13"/>
          <p:cNvSpPr txBox="1">
            <a:spLocks noChangeArrowheads="1"/>
          </p:cNvSpPr>
          <p:nvPr/>
        </p:nvSpPr>
        <p:spPr bwMode="auto">
          <a:xfrm>
            <a:off x="5995988" y="5470525"/>
            <a:ext cx="481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m</a:t>
            </a:r>
          </a:p>
        </p:txBody>
      </p:sp>
      <p:sp>
        <p:nvSpPr>
          <p:cNvPr id="1010702" name="Text Box 14"/>
          <p:cNvSpPr txBox="1">
            <a:spLocks noChangeArrowheads="1"/>
          </p:cNvSpPr>
          <p:nvPr/>
        </p:nvSpPr>
        <p:spPr bwMode="auto">
          <a:xfrm>
            <a:off x="6427788" y="4051300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j</a:t>
            </a:r>
          </a:p>
        </p:txBody>
      </p:sp>
      <p:sp>
        <p:nvSpPr>
          <p:cNvPr id="1010703" name="Text Box 15"/>
          <p:cNvSpPr txBox="1">
            <a:spLocks noChangeArrowheads="1"/>
          </p:cNvSpPr>
          <p:nvPr/>
        </p:nvSpPr>
        <p:spPr bwMode="auto">
          <a:xfrm>
            <a:off x="6248400" y="2476500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e</a:t>
            </a:r>
          </a:p>
        </p:txBody>
      </p:sp>
      <p:sp>
        <p:nvSpPr>
          <p:cNvPr id="1010704" name="Text Box 16"/>
          <p:cNvSpPr txBox="1">
            <a:spLocks noChangeArrowheads="1"/>
          </p:cNvSpPr>
          <p:nvPr/>
        </p:nvSpPr>
        <p:spPr bwMode="auto">
          <a:xfrm>
            <a:off x="5486400" y="15462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b</a:t>
            </a:r>
          </a:p>
        </p:txBody>
      </p:sp>
      <p:sp>
        <p:nvSpPr>
          <p:cNvPr id="1010705" name="Text Box 17"/>
          <p:cNvSpPr txBox="1">
            <a:spLocks noChangeArrowheads="1"/>
          </p:cNvSpPr>
          <p:nvPr/>
        </p:nvSpPr>
        <p:spPr bwMode="auto">
          <a:xfrm>
            <a:off x="4959350" y="3048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g</a:t>
            </a:r>
          </a:p>
        </p:txBody>
      </p:sp>
      <p:sp>
        <p:nvSpPr>
          <p:cNvPr id="1010706" name="Text Box 18"/>
          <p:cNvSpPr txBox="1">
            <a:spLocks noChangeArrowheads="1"/>
          </p:cNvSpPr>
          <p:nvPr/>
        </p:nvSpPr>
        <p:spPr bwMode="auto">
          <a:xfrm>
            <a:off x="3435350" y="25908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d</a:t>
            </a:r>
          </a:p>
        </p:txBody>
      </p:sp>
      <p:sp>
        <p:nvSpPr>
          <p:cNvPr id="1010707" name="Line 19"/>
          <p:cNvSpPr>
            <a:spLocks noChangeShapeType="1"/>
          </p:cNvSpPr>
          <p:nvPr/>
        </p:nvSpPr>
        <p:spPr bwMode="auto">
          <a:xfrm flipH="1">
            <a:off x="1676400" y="1447800"/>
            <a:ext cx="1981200" cy="762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08" name="Line 20"/>
          <p:cNvSpPr>
            <a:spLocks noChangeShapeType="1"/>
          </p:cNvSpPr>
          <p:nvPr/>
        </p:nvSpPr>
        <p:spPr bwMode="auto">
          <a:xfrm flipH="1">
            <a:off x="3427413" y="1443038"/>
            <a:ext cx="228600" cy="1600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09" name="Line 21"/>
          <p:cNvSpPr>
            <a:spLocks noChangeShapeType="1"/>
          </p:cNvSpPr>
          <p:nvPr/>
        </p:nvSpPr>
        <p:spPr bwMode="auto">
          <a:xfrm>
            <a:off x="3657600" y="1447800"/>
            <a:ext cx="1143000" cy="1981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10" name="Line 22"/>
          <p:cNvSpPr>
            <a:spLocks noChangeShapeType="1"/>
          </p:cNvSpPr>
          <p:nvPr/>
        </p:nvSpPr>
        <p:spPr bwMode="auto">
          <a:xfrm>
            <a:off x="3657600" y="1447800"/>
            <a:ext cx="1752600" cy="457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11" name="Line 23"/>
          <p:cNvSpPr>
            <a:spLocks noChangeShapeType="1"/>
          </p:cNvSpPr>
          <p:nvPr/>
        </p:nvSpPr>
        <p:spPr bwMode="auto">
          <a:xfrm flipH="1">
            <a:off x="4876800" y="1905000"/>
            <a:ext cx="609600" cy="1524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12" name="Line 24"/>
          <p:cNvSpPr>
            <a:spLocks noChangeShapeType="1"/>
          </p:cNvSpPr>
          <p:nvPr/>
        </p:nvSpPr>
        <p:spPr bwMode="auto">
          <a:xfrm flipV="1">
            <a:off x="3352800" y="3581400"/>
            <a:ext cx="1447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13" name="Line 25"/>
          <p:cNvSpPr>
            <a:spLocks noChangeShapeType="1"/>
          </p:cNvSpPr>
          <p:nvPr/>
        </p:nvSpPr>
        <p:spPr bwMode="auto">
          <a:xfrm flipV="1">
            <a:off x="3429000" y="2819400"/>
            <a:ext cx="2743200" cy="304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14" name="Line 26"/>
          <p:cNvSpPr>
            <a:spLocks noChangeShapeType="1"/>
          </p:cNvSpPr>
          <p:nvPr/>
        </p:nvSpPr>
        <p:spPr bwMode="auto">
          <a:xfrm>
            <a:off x="5562600" y="1905000"/>
            <a:ext cx="6858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15" name="Line 27"/>
          <p:cNvSpPr>
            <a:spLocks noChangeShapeType="1"/>
          </p:cNvSpPr>
          <p:nvPr/>
        </p:nvSpPr>
        <p:spPr bwMode="auto">
          <a:xfrm>
            <a:off x="4876800" y="3581400"/>
            <a:ext cx="1447800" cy="685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16" name="Line 28"/>
          <p:cNvSpPr>
            <a:spLocks noChangeShapeType="1"/>
          </p:cNvSpPr>
          <p:nvPr/>
        </p:nvSpPr>
        <p:spPr bwMode="auto">
          <a:xfrm>
            <a:off x="6248400" y="2819400"/>
            <a:ext cx="1524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17" name="Line 29"/>
          <p:cNvSpPr>
            <a:spLocks noChangeShapeType="1"/>
          </p:cNvSpPr>
          <p:nvPr/>
        </p:nvSpPr>
        <p:spPr bwMode="auto">
          <a:xfrm>
            <a:off x="3429000" y="3200400"/>
            <a:ext cx="2438400" cy="24384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18" name="Line 30"/>
          <p:cNvSpPr>
            <a:spLocks noChangeShapeType="1"/>
          </p:cNvSpPr>
          <p:nvPr/>
        </p:nvSpPr>
        <p:spPr bwMode="auto">
          <a:xfrm flipH="1">
            <a:off x="2286000" y="3124200"/>
            <a:ext cx="11430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19" name="Line 31"/>
          <p:cNvSpPr>
            <a:spLocks noChangeShapeType="1"/>
          </p:cNvSpPr>
          <p:nvPr/>
        </p:nvSpPr>
        <p:spPr bwMode="auto">
          <a:xfrm>
            <a:off x="1600200" y="2286000"/>
            <a:ext cx="609600" cy="1524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20" name="Line 32"/>
          <p:cNvSpPr>
            <a:spLocks noChangeShapeType="1"/>
          </p:cNvSpPr>
          <p:nvPr/>
        </p:nvSpPr>
        <p:spPr bwMode="auto">
          <a:xfrm flipH="1">
            <a:off x="838200" y="2286000"/>
            <a:ext cx="762000" cy="1219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21" name="Line 33"/>
          <p:cNvSpPr>
            <a:spLocks noChangeShapeType="1"/>
          </p:cNvSpPr>
          <p:nvPr/>
        </p:nvSpPr>
        <p:spPr bwMode="auto">
          <a:xfrm>
            <a:off x="762000" y="3657600"/>
            <a:ext cx="2438400" cy="1143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22" name="Line 34"/>
          <p:cNvSpPr>
            <a:spLocks noChangeShapeType="1"/>
          </p:cNvSpPr>
          <p:nvPr/>
        </p:nvSpPr>
        <p:spPr bwMode="auto">
          <a:xfrm flipH="1">
            <a:off x="2667000" y="4876800"/>
            <a:ext cx="685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23" name="Line 35"/>
          <p:cNvSpPr>
            <a:spLocks noChangeShapeType="1"/>
          </p:cNvSpPr>
          <p:nvPr/>
        </p:nvSpPr>
        <p:spPr bwMode="auto">
          <a:xfrm>
            <a:off x="3352800" y="4876800"/>
            <a:ext cx="12192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24" name="Line 36"/>
          <p:cNvSpPr>
            <a:spLocks noChangeShapeType="1"/>
          </p:cNvSpPr>
          <p:nvPr/>
        </p:nvSpPr>
        <p:spPr bwMode="auto">
          <a:xfrm flipH="1">
            <a:off x="1371600" y="4876800"/>
            <a:ext cx="1981200" cy="381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25" name="Line 37"/>
          <p:cNvSpPr>
            <a:spLocks noChangeShapeType="1"/>
          </p:cNvSpPr>
          <p:nvPr/>
        </p:nvSpPr>
        <p:spPr bwMode="auto">
          <a:xfrm flipH="1">
            <a:off x="4724400" y="5715000"/>
            <a:ext cx="1219200" cy="685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26" name="Line 38"/>
          <p:cNvSpPr>
            <a:spLocks noChangeShapeType="1"/>
          </p:cNvSpPr>
          <p:nvPr/>
        </p:nvSpPr>
        <p:spPr bwMode="auto">
          <a:xfrm flipV="1">
            <a:off x="6019800" y="44958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27" name="Line 39"/>
          <p:cNvSpPr>
            <a:spLocks noChangeShapeType="1"/>
          </p:cNvSpPr>
          <p:nvPr/>
        </p:nvSpPr>
        <p:spPr bwMode="auto">
          <a:xfrm flipH="1" flipV="1">
            <a:off x="4876800" y="3657600"/>
            <a:ext cx="15240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28" name="Line 40"/>
          <p:cNvSpPr>
            <a:spLocks noChangeShapeType="1"/>
          </p:cNvSpPr>
          <p:nvPr/>
        </p:nvSpPr>
        <p:spPr bwMode="auto">
          <a:xfrm flipH="1" flipV="1">
            <a:off x="2286000" y="3962400"/>
            <a:ext cx="10668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29" name="Line 41"/>
          <p:cNvSpPr>
            <a:spLocks noChangeShapeType="1"/>
          </p:cNvSpPr>
          <p:nvPr/>
        </p:nvSpPr>
        <p:spPr bwMode="auto">
          <a:xfrm flipH="1">
            <a:off x="5943600" y="44196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30" name="Line 42"/>
          <p:cNvSpPr>
            <a:spLocks noChangeShapeType="1"/>
          </p:cNvSpPr>
          <p:nvPr/>
        </p:nvSpPr>
        <p:spPr bwMode="auto">
          <a:xfrm flipV="1">
            <a:off x="4648200" y="3733800"/>
            <a:ext cx="152400" cy="2667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31" name="Line 43"/>
          <p:cNvSpPr>
            <a:spLocks noChangeShapeType="1"/>
          </p:cNvSpPr>
          <p:nvPr/>
        </p:nvSpPr>
        <p:spPr bwMode="auto">
          <a:xfrm flipH="1" flipV="1">
            <a:off x="2743200" y="6324600"/>
            <a:ext cx="1905000" cy="76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32" name="Line 44"/>
          <p:cNvSpPr>
            <a:spLocks noChangeShapeType="1"/>
          </p:cNvSpPr>
          <p:nvPr/>
        </p:nvSpPr>
        <p:spPr bwMode="auto">
          <a:xfrm flipV="1">
            <a:off x="2209800" y="1600200"/>
            <a:ext cx="1295400" cy="2286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33" name="Line 45"/>
          <p:cNvSpPr>
            <a:spLocks noChangeShapeType="1"/>
          </p:cNvSpPr>
          <p:nvPr/>
        </p:nvSpPr>
        <p:spPr bwMode="auto">
          <a:xfrm>
            <a:off x="1219200" y="5334000"/>
            <a:ext cx="1295400" cy="838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34" name="Line 46"/>
          <p:cNvSpPr>
            <a:spLocks noChangeShapeType="1"/>
          </p:cNvSpPr>
          <p:nvPr/>
        </p:nvSpPr>
        <p:spPr bwMode="auto">
          <a:xfrm>
            <a:off x="762000" y="3657600"/>
            <a:ext cx="381000" cy="1600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35" name="Line 47"/>
          <p:cNvSpPr>
            <a:spLocks noChangeShapeType="1"/>
          </p:cNvSpPr>
          <p:nvPr/>
        </p:nvSpPr>
        <p:spPr bwMode="auto">
          <a:xfrm>
            <a:off x="762000" y="3657600"/>
            <a:ext cx="137160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36" name="Line 48"/>
          <p:cNvSpPr>
            <a:spLocks noChangeShapeType="1"/>
          </p:cNvSpPr>
          <p:nvPr/>
        </p:nvSpPr>
        <p:spPr bwMode="auto">
          <a:xfrm>
            <a:off x="74676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37" name="Line 49"/>
          <p:cNvSpPr>
            <a:spLocks noChangeShapeType="1"/>
          </p:cNvSpPr>
          <p:nvPr/>
        </p:nvSpPr>
        <p:spPr bwMode="auto">
          <a:xfrm>
            <a:off x="78613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38" name="Text Box 50"/>
          <p:cNvSpPr txBox="1">
            <a:spLocks noChangeArrowheads="1"/>
          </p:cNvSpPr>
          <p:nvPr/>
        </p:nvSpPr>
        <p:spPr bwMode="auto">
          <a:xfrm>
            <a:off x="6629400" y="304800"/>
            <a:ext cx="2143125" cy="1463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Found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Not Handled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Queue</a:t>
            </a:r>
          </a:p>
        </p:txBody>
      </p:sp>
      <p:sp>
        <p:nvSpPr>
          <p:cNvPr id="1010739" name="Oval 51"/>
          <p:cNvSpPr>
            <a:spLocks noChangeArrowheads="1"/>
          </p:cNvSpPr>
          <p:nvPr/>
        </p:nvSpPr>
        <p:spPr bwMode="auto">
          <a:xfrm>
            <a:off x="3581400" y="1371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10740" name="Line 52"/>
          <p:cNvSpPr>
            <a:spLocks noChangeShapeType="1"/>
          </p:cNvSpPr>
          <p:nvPr/>
        </p:nvSpPr>
        <p:spPr bwMode="auto">
          <a:xfrm>
            <a:off x="3657600" y="1447800"/>
            <a:ext cx="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41" name="Oval 53"/>
          <p:cNvSpPr>
            <a:spLocks noChangeArrowheads="1"/>
          </p:cNvSpPr>
          <p:nvPr/>
        </p:nvSpPr>
        <p:spPr bwMode="auto">
          <a:xfrm>
            <a:off x="1524000" y="2209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10742" name="Oval 54"/>
          <p:cNvSpPr>
            <a:spLocks noChangeArrowheads="1"/>
          </p:cNvSpPr>
          <p:nvPr/>
        </p:nvSpPr>
        <p:spPr bwMode="auto">
          <a:xfrm>
            <a:off x="3352800" y="3048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10743" name="Oval 55"/>
          <p:cNvSpPr>
            <a:spLocks noChangeArrowheads="1"/>
          </p:cNvSpPr>
          <p:nvPr/>
        </p:nvSpPr>
        <p:spPr bwMode="auto">
          <a:xfrm>
            <a:off x="5410200" y="182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10744" name="Oval 56"/>
          <p:cNvSpPr>
            <a:spLocks noChangeArrowheads="1"/>
          </p:cNvSpPr>
          <p:nvPr/>
        </p:nvSpPr>
        <p:spPr bwMode="auto">
          <a:xfrm>
            <a:off x="685800" y="3581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10745" name="Oval 57"/>
          <p:cNvSpPr>
            <a:spLocks noChangeArrowheads="1"/>
          </p:cNvSpPr>
          <p:nvPr/>
        </p:nvSpPr>
        <p:spPr bwMode="auto">
          <a:xfrm>
            <a:off x="2133600" y="3810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10746" name="Oval 58"/>
          <p:cNvSpPr>
            <a:spLocks noChangeArrowheads="1"/>
          </p:cNvSpPr>
          <p:nvPr/>
        </p:nvSpPr>
        <p:spPr bwMode="auto">
          <a:xfrm>
            <a:off x="6172200" y="2743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10747" name="Oval 59"/>
          <p:cNvSpPr>
            <a:spLocks noChangeArrowheads="1"/>
          </p:cNvSpPr>
          <p:nvPr/>
        </p:nvSpPr>
        <p:spPr bwMode="auto">
          <a:xfrm>
            <a:off x="5867400" y="563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10748" name="Oval 60"/>
          <p:cNvSpPr>
            <a:spLocks noChangeArrowheads="1"/>
          </p:cNvSpPr>
          <p:nvPr/>
        </p:nvSpPr>
        <p:spPr bwMode="auto">
          <a:xfrm>
            <a:off x="6324600" y="4343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10749" name="Oval 61"/>
          <p:cNvSpPr>
            <a:spLocks noChangeArrowheads="1"/>
          </p:cNvSpPr>
          <p:nvPr/>
        </p:nvSpPr>
        <p:spPr bwMode="auto">
          <a:xfrm>
            <a:off x="1143000" y="5257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10750" name="Oval 62"/>
          <p:cNvSpPr>
            <a:spLocks noChangeArrowheads="1"/>
          </p:cNvSpPr>
          <p:nvPr/>
        </p:nvSpPr>
        <p:spPr bwMode="auto">
          <a:xfrm>
            <a:off x="3276600" y="4800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10751" name="Oval 63"/>
          <p:cNvSpPr>
            <a:spLocks noChangeArrowheads="1"/>
          </p:cNvSpPr>
          <p:nvPr/>
        </p:nvSpPr>
        <p:spPr bwMode="auto">
          <a:xfrm>
            <a:off x="4572000" y="6324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10752" name="Text Box 64"/>
          <p:cNvSpPr txBox="1">
            <a:spLocks noChangeArrowheads="1"/>
          </p:cNvSpPr>
          <p:nvPr/>
        </p:nvSpPr>
        <p:spPr bwMode="auto">
          <a:xfrm>
            <a:off x="7512050" y="200977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k</a:t>
            </a:r>
          </a:p>
        </p:txBody>
      </p:sp>
      <p:sp>
        <p:nvSpPr>
          <p:cNvPr id="1010753" name="Freeform 65"/>
          <p:cNvSpPr>
            <a:spLocks/>
          </p:cNvSpPr>
          <p:nvPr/>
        </p:nvSpPr>
        <p:spPr bwMode="auto">
          <a:xfrm>
            <a:off x="2209800" y="1219200"/>
            <a:ext cx="2895600" cy="8763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960" y="528"/>
              </a:cxn>
              <a:cxn ang="0">
                <a:pos x="1824" y="0"/>
              </a:cxn>
            </a:cxnLst>
            <a:rect l="0" t="0" r="r" b="b"/>
            <a:pathLst>
              <a:path w="1824" h="552">
                <a:moveTo>
                  <a:pt x="0" y="144"/>
                </a:moveTo>
                <a:cubicBezTo>
                  <a:pt x="328" y="348"/>
                  <a:pt x="656" y="552"/>
                  <a:pt x="960" y="528"/>
                </a:cubicBezTo>
                <a:cubicBezTo>
                  <a:pt x="1264" y="504"/>
                  <a:pt x="1544" y="252"/>
                  <a:pt x="1824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54" name="Freeform 66"/>
          <p:cNvSpPr>
            <a:spLocks/>
          </p:cNvSpPr>
          <p:nvPr/>
        </p:nvSpPr>
        <p:spPr bwMode="auto">
          <a:xfrm>
            <a:off x="762000" y="1943100"/>
            <a:ext cx="5448300" cy="2179638"/>
          </a:xfrm>
          <a:custGeom>
            <a:avLst/>
            <a:gdLst/>
            <a:ahLst/>
            <a:cxnLst>
              <a:cxn ang="0">
                <a:pos x="0" y="272"/>
              </a:cxn>
              <a:cxn ang="0">
                <a:pos x="2688" y="1328"/>
              </a:cxn>
              <a:cxn ang="0">
                <a:pos x="3432" y="0"/>
              </a:cxn>
            </a:cxnLst>
            <a:rect l="0" t="0" r="r" b="b"/>
            <a:pathLst>
              <a:path w="3432" h="1373">
                <a:moveTo>
                  <a:pt x="0" y="272"/>
                </a:moveTo>
                <a:cubicBezTo>
                  <a:pt x="448" y="448"/>
                  <a:pt x="2116" y="1373"/>
                  <a:pt x="2688" y="1328"/>
                </a:cubicBezTo>
                <a:cubicBezTo>
                  <a:pt x="3260" y="1283"/>
                  <a:pt x="3308" y="221"/>
                  <a:pt x="3432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55" name="Freeform 67"/>
          <p:cNvSpPr>
            <a:spLocks/>
          </p:cNvSpPr>
          <p:nvPr/>
        </p:nvSpPr>
        <p:spPr bwMode="auto">
          <a:xfrm>
            <a:off x="241300" y="4127500"/>
            <a:ext cx="5842000" cy="2387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40" y="352"/>
              </a:cxn>
              <a:cxn ang="0">
                <a:pos x="3680" y="1504"/>
              </a:cxn>
            </a:cxnLst>
            <a:rect l="0" t="0" r="r" b="b"/>
            <a:pathLst>
              <a:path w="3680" h="1504">
                <a:moveTo>
                  <a:pt x="0" y="0"/>
                </a:moveTo>
                <a:cubicBezTo>
                  <a:pt x="440" y="59"/>
                  <a:pt x="2027" y="101"/>
                  <a:pt x="2640" y="352"/>
                </a:cubicBezTo>
                <a:cubicBezTo>
                  <a:pt x="3253" y="603"/>
                  <a:pt x="3463" y="1264"/>
                  <a:pt x="3680" y="1504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56" name="Freeform 68"/>
          <p:cNvSpPr>
            <a:spLocks/>
          </p:cNvSpPr>
          <p:nvPr/>
        </p:nvSpPr>
        <p:spPr bwMode="auto">
          <a:xfrm>
            <a:off x="1231900" y="5684838"/>
            <a:ext cx="2641600" cy="1046162"/>
          </a:xfrm>
          <a:custGeom>
            <a:avLst/>
            <a:gdLst/>
            <a:ahLst/>
            <a:cxnLst>
              <a:cxn ang="0">
                <a:pos x="0" y="203"/>
              </a:cxn>
              <a:cxn ang="0">
                <a:pos x="1056" y="76"/>
              </a:cxn>
              <a:cxn ang="0">
                <a:pos x="1664" y="659"/>
              </a:cxn>
            </a:cxnLst>
            <a:rect l="0" t="0" r="r" b="b"/>
            <a:pathLst>
              <a:path w="1664" h="659">
                <a:moveTo>
                  <a:pt x="0" y="203"/>
                </a:moveTo>
                <a:cubicBezTo>
                  <a:pt x="175" y="182"/>
                  <a:pt x="779" y="0"/>
                  <a:pt x="1056" y="76"/>
                </a:cubicBezTo>
                <a:cubicBezTo>
                  <a:pt x="1333" y="152"/>
                  <a:pt x="1537" y="538"/>
                  <a:pt x="1664" y="659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57" name="Freeform 69"/>
          <p:cNvSpPr>
            <a:spLocks/>
          </p:cNvSpPr>
          <p:nvPr/>
        </p:nvSpPr>
        <p:spPr bwMode="auto">
          <a:xfrm>
            <a:off x="2032000" y="6375400"/>
            <a:ext cx="1384300" cy="368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72" y="232"/>
              </a:cxn>
            </a:cxnLst>
            <a:rect l="0" t="0" r="r" b="b"/>
            <a:pathLst>
              <a:path w="872" h="232">
                <a:moveTo>
                  <a:pt x="0" y="0"/>
                </a:moveTo>
                <a:cubicBezTo>
                  <a:pt x="147" y="39"/>
                  <a:pt x="690" y="184"/>
                  <a:pt x="872" y="232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0758" name="Text Box 70"/>
          <p:cNvSpPr txBox="1">
            <a:spLocks noChangeArrowheads="1"/>
          </p:cNvSpPr>
          <p:nvPr/>
        </p:nvSpPr>
        <p:spPr bwMode="auto">
          <a:xfrm>
            <a:off x="4022725" y="804863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d=0</a:t>
            </a:r>
          </a:p>
        </p:txBody>
      </p:sp>
      <p:sp>
        <p:nvSpPr>
          <p:cNvPr id="1010759" name="Text Box 71"/>
          <p:cNvSpPr txBox="1">
            <a:spLocks noChangeArrowheads="1"/>
          </p:cNvSpPr>
          <p:nvPr/>
        </p:nvSpPr>
        <p:spPr bwMode="auto">
          <a:xfrm>
            <a:off x="5486400" y="11430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d=1</a:t>
            </a:r>
          </a:p>
        </p:txBody>
      </p:sp>
      <p:sp>
        <p:nvSpPr>
          <p:cNvPr id="1010760" name="Text Box 72"/>
          <p:cNvSpPr txBox="1">
            <a:spLocks noChangeArrowheads="1"/>
          </p:cNvSpPr>
          <p:nvPr/>
        </p:nvSpPr>
        <p:spPr bwMode="auto">
          <a:xfrm>
            <a:off x="6688138" y="4251325"/>
            <a:ext cx="77946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d=2</a:t>
            </a:r>
          </a:p>
        </p:txBody>
      </p:sp>
      <p:sp>
        <p:nvSpPr>
          <p:cNvPr id="1010761" name="Text Box 73"/>
          <p:cNvSpPr txBox="1">
            <a:spLocks noChangeArrowheads="1"/>
          </p:cNvSpPr>
          <p:nvPr/>
        </p:nvSpPr>
        <p:spPr bwMode="auto">
          <a:xfrm>
            <a:off x="5029200" y="6003925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d=3</a:t>
            </a:r>
          </a:p>
        </p:txBody>
      </p:sp>
      <p:sp>
        <p:nvSpPr>
          <p:cNvPr id="1010762" name="Text Box 74"/>
          <p:cNvSpPr txBox="1">
            <a:spLocks noChangeArrowheads="1"/>
          </p:cNvSpPr>
          <p:nvPr/>
        </p:nvSpPr>
        <p:spPr bwMode="auto">
          <a:xfrm>
            <a:off x="2878138" y="6232525"/>
            <a:ext cx="77946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d=4</a:t>
            </a:r>
          </a:p>
        </p:txBody>
      </p:sp>
      <p:sp>
        <p:nvSpPr>
          <p:cNvPr id="1010763" name="Line 75"/>
          <p:cNvSpPr>
            <a:spLocks noChangeShapeType="1"/>
          </p:cNvSpPr>
          <p:nvPr/>
        </p:nvSpPr>
        <p:spPr bwMode="auto">
          <a:xfrm>
            <a:off x="7239000" y="25146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10764" name="Line 76"/>
          <p:cNvSpPr>
            <a:spLocks noChangeShapeType="1"/>
          </p:cNvSpPr>
          <p:nvPr/>
        </p:nvSpPr>
        <p:spPr bwMode="auto">
          <a:xfrm>
            <a:off x="7239000" y="21336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10765" name="Text Box 77"/>
          <p:cNvSpPr txBox="1">
            <a:spLocks noChangeArrowheads="1"/>
          </p:cNvSpPr>
          <p:nvPr/>
        </p:nvSpPr>
        <p:spPr bwMode="auto">
          <a:xfrm>
            <a:off x="7937500" y="19812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7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228600"/>
            <a:ext cx="7772400" cy="1143000"/>
          </a:xfrm>
          <a:noFill/>
        </p:spPr>
        <p:txBody>
          <a:bodyPr/>
          <a:lstStyle/>
          <a:p>
            <a:r>
              <a:rPr lang="en-US"/>
              <a:t>BFS</a:t>
            </a:r>
          </a:p>
        </p:txBody>
      </p:sp>
      <p:sp>
        <p:nvSpPr>
          <p:cNvPr id="1011715" name="Oval 3"/>
          <p:cNvSpPr>
            <a:spLocks noChangeArrowheads="1"/>
          </p:cNvSpPr>
          <p:nvPr/>
        </p:nvSpPr>
        <p:spPr bwMode="auto">
          <a:xfrm>
            <a:off x="2514600" y="6172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11716" name="Oval 4"/>
          <p:cNvSpPr>
            <a:spLocks noChangeArrowheads="1"/>
          </p:cNvSpPr>
          <p:nvPr/>
        </p:nvSpPr>
        <p:spPr bwMode="auto">
          <a:xfrm>
            <a:off x="4800600" y="3429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11717" name="Text Box 5"/>
          <p:cNvSpPr txBox="1">
            <a:spLocks noChangeArrowheads="1"/>
          </p:cNvSpPr>
          <p:nvPr/>
        </p:nvSpPr>
        <p:spPr bwMode="auto">
          <a:xfrm>
            <a:off x="3505200" y="914400"/>
            <a:ext cx="331788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s</a:t>
            </a:r>
          </a:p>
        </p:txBody>
      </p:sp>
      <p:sp>
        <p:nvSpPr>
          <p:cNvPr id="1011718" name="Text Box 6"/>
          <p:cNvSpPr txBox="1">
            <a:spLocks noChangeArrowheads="1"/>
          </p:cNvSpPr>
          <p:nvPr/>
        </p:nvSpPr>
        <p:spPr bwMode="auto">
          <a:xfrm>
            <a:off x="1246188" y="1828800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a</a:t>
            </a:r>
          </a:p>
        </p:txBody>
      </p:sp>
      <p:sp>
        <p:nvSpPr>
          <p:cNvPr id="1011719" name="Text Box 7"/>
          <p:cNvSpPr txBox="1">
            <a:spLocks noChangeArrowheads="1"/>
          </p:cNvSpPr>
          <p:nvPr/>
        </p:nvSpPr>
        <p:spPr bwMode="auto">
          <a:xfrm>
            <a:off x="407988" y="3336925"/>
            <a:ext cx="354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c</a:t>
            </a:r>
          </a:p>
        </p:txBody>
      </p:sp>
      <p:sp>
        <p:nvSpPr>
          <p:cNvPr id="1011720" name="Text Box 8"/>
          <p:cNvSpPr txBox="1">
            <a:spLocks noChangeArrowheads="1"/>
          </p:cNvSpPr>
          <p:nvPr/>
        </p:nvSpPr>
        <p:spPr bwMode="auto">
          <a:xfrm>
            <a:off x="838200" y="50895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h</a:t>
            </a:r>
          </a:p>
        </p:txBody>
      </p:sp>
      <p:sp>
        <p:nvSpPr>
          <p:cNvPr id="1011721" name="Text Box 9"/>
          <p:cNvSpPr txBox="1">
            <a:spLocks noChangeArrowheads="1"/>
          </p:cNvSpPr>
          <p:nvPr/>
        </p:nvSpPr>
        <p:spPr bwMode="auto">
          <a:xfrm>
            <a:off x="2209800" y="6096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k</a:t>
            </a:r>
          </a:p>
        </p:txBody>
      </p:sp>
      <p:sp>
        <p:nvSpPr>
          <p:cNvPr id="1011722" name="Text Box 10"/>
          <p:cNvSpPr txBox="1">
            <a:spLocks noChangeArrowheads="1"/>
          </p:cNvSpPr>
          <p:nvPr/>
        </p:nvSpPr>
        <p:spPr bwMode="auto">
          <a:xfrm>
            <a:off x="2355850" y="3565525"/>
            <a:ext cx="3111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f</a:t>
            </a:r>
          </a:p>
        </p:txBody>
      </p:sp>
      <p:sp>
        <p:nvSpPr>
          <p:cNvPr id="1011723" name="Text Box 11"/>
          <p:cNvSpPr txBox="1">
            <a:spLocks noChangeArrowheads="1"/>
          </p:cNvSpPr>
          <p:nvPr/>
        </p:nvSpPr>
        <p:spPr bwMode="auto">
          <a:xfrm>
            <a:off x="3429000" y="45561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i</a:t>
            </a:r>
          </a:p>
        </p:txBody>
      </p:sp>
      <p:sp>
        <p:nvSpPr>
          <p:cNvPr id="1011724" name="Text Box 12"/>
          <p:cNvSpPr txBox="1">
            <a:spLocks noChangeArrowheads="1"/>
          </p:cNvSpPr>
          <p:nvPr/>
        </p:nvSpPr>
        <p:spPr bwMode="auto">
          <a:xfrm>
            <a:off x="4648200" y="6308725"/>
            <a:ext cx="2905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l</a:t>
            </a:r>
          </a:p>
        </p:txBody>
      </p:sp>
      <p:sp>
        <p:nvSpPr>
          <p:cNvPr id="1011725" name="Text Box 13"/>
          <p:cNvSpPr txBox="1">
            <a:spLocks noChangeArrowheads="1"/>
          </p:cNvSpPr>
          <p:nvPr/>
        </p:nvSpPr>
        <p:spPr bwMode="auto">
          <a:xfrm>
            <a:off x="5995988" y="5470525"/>
            <a:ext cx="4810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m</a:t>
            </a:r>
          </a:p>
        </p:txBody>
      </p:sp>
      <p:sp>
        <p:nvSpPr>
          <p:cNvPr id="1011726" name="Text Box 14"/>
          <p:cNvSpPr txBox="1">
            <a:spLocks noChangeArrowheads="1"/>
          </p:cNvSpPr>
          <p:nvPr/>
        </p:nvSpPr>
        <p:spPr bwMode="auto">
          <a:xfrm>
            <a:off x="6427788" y="4051300"/>
            <a:ext cx="29051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j</a:t>
            </a:r>
          </a:p>
        </p:txBody>
      </p:sp>
      <p:sp>
        <p:nvSpPr>
          <p:cNvPr id="1011727" name="Text Box 15"/>
          <p:cNvSpPr txBox="1">
            <a:spLocks noChangeArrowheads="1"/>
          </p:cNvSpPr>
          <p:nvPr/>
        </p:nvSpPr>
        <p:spPr bwMode="auto">
          <a:xfrm>
            <a:off x="6248400" y="2476500"/>
            <a:ext cx="35401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e</a:t>
            </a:r>
          </a:p>
        </p:txBody>
      </p:sp>
      <p:sp>
        <p:nvSpPr>
          <p:cNvPr id="1011728" name="Text Box 16"/>
          <p:cNvSpPr txBox="1">
            <a:spLocks noChangeArrowheads="1"/>
          </p:cNvSpPr>
          <p:nvPr/>
        </p:nvSpPr>
        <p:spPr bwMode="auto">
          <a:xfrm>
            <a:off x="5486400" y="15462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b</a:t>
            </a:r>
          </a:p>
        </p:txBody>
      </p:sp>
      <p:sp>
        <p:nvSpPr>
          <p:cNvPr id="1011729" name="Text Box 17"/>
          <p:cNvSpPr txBox="1">
            <a:spLocks noChangeArrowheads="1"/>
          </p:cNvSpPr>
          <p:nvPr/>
        </p:nvSpPr>
        <p:spPr bwMode="auto">
          <a:xfrm>
            <a:off x="4959350" y="30480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g</a:t>
            </a:r>
          </a:p>
        </p:txBody>
      </p:sp>
      <p:sp>
        <p:nvSpPr>
          <p:cNvPr id="1011730" name="Text Box 18"/>
          <p:cNvSpPr txBox="1">
            <a:spLocks noChangeArrowheads="1"/>
          </p:cNvSpPr>
          <p:nvPr/>
        </p:nvSpPr>
        <p:spPr bwMode="auto">
          <a:xfrm>
            <a:off x="3435350" y="2590800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d</a:t>
            </a:r>
          </a:p>
        </p:txBody>
      </p:sp>
      <p:sp>
        <p:nvSpPr>
          <p:cNvPr id="1011731" name="Line 19"/>
          <p:cNvSpPr>
            <a:spLocks noChangeShapeType="1"/>
          </p:cNvSpPr>
          <p:nvPr/>
        </p:nvSpPr>
        <p:spPr bwMode="auto">
          <a:xfrm flipH="1">
            <a:off x="1676400" y="1447800"/>
            <a:ext cx="1981200" cy="762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32" name="Line 20"/>
          <p:cNvSpPr>
            <a:spLocks noChangeShapeType="1"/>
          </p:cNvSpPr>
          <p:nvPr/>
        </p:nvSpPr>
        <p:spPr bwMode="auto">
          <a:xfrm flipH="1">
            <a:off x="3427413" y="1443038"/>
            <a:ext cx="228600" cy="1600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33" name="Line 21"/>
          <p:cNvSpPr>
            <a:spLocks noChangeShapeType="1"/>
          </p:cNvSpPr>
          <p:nvPr/>
        </p:nvSpPr>
        <p:spPr bwMode="auto">
          <a:xfrm>
            <a:off x="3657600" y="1447800"/>
            <a:ext cx="1143000" cy="1981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34" name="Line 22"/>
          <p:cNvSpPr>
            <a:spLocks noChangeShapeType="1"/>
          </p:cNvSpPr>
          <p:nvPr/>
        </p:nvSpPr>
        <p:spPr bwMode="auto">
          <a:xfrm>
            <a:off x="3657600" y="1447800"/>
            <a:ext cx="1752600" cy="457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35" name="Line 23"/>
          <p:cNvSpPr>
            <a:spLocks noChangeShapeType="1"/>
          </p:cNvSpPr>
          <p:nvPr/>
        </p:nvSpPr>
        <p:spPr bwMode="auto">
          <a:xfrm flipH="1">
            <a:off x="4876800" y="1905000"/>
            <a:ext cx="609600" cy="1524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36" name="Line 24"/>
          <p:cNvSpPr>
            <a:spLocks noChangeShapeType="1"/>
          </p:cNvSpPr>
          <p:nvPr/>
        </p:nvSpPr>
        <p:spPr bwMode="auto">
          <a:xfrm flipV="1">
            <a:off x="3352800" y="3581400"/>
            <a:ext cx="1447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37" name="Line 25"/>
          <p:cNvSpPr>
            <a:spLocks noChangeShapeType="1"/>
          </p:cNvSpPr>
          <p:nvPr/>
        </p:nvSpPr>
        <p:spPr bwMode="auto">
          <a:xfrm flipV="1">
            <a:off x="3429000" y="2819400"/>
            <a:ext cx="2743200" cy="304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38" name="Line 26"/>
          <p:cNvSpPr>
            <a:spLocks noChangeShapeType="1"/>
          </p:cNvSpPr>
          <p:nvPr/>
        </p:nvSpPr>
        <p:spPr bwMode="auto">
          <a:xfrm>
            <a:off x="5562600" y="1905000"/>
            <a:ext cx="6858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39" name="Line 27"/>
          <p:cNvSpPr>
            <a:spLocks noChangeShapeType="1"/>
          </p:cNvSpPr>
          <p:nvPr/>
        </p:nvSpPr>
        <p:spPr bwMode="auto">
          <a:xfrm>
            <a:off x="4876800" y="3581400"/>
            <a:ext cx="1447800" cy="685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40" name="Line 28"/>
          <p:cNvSpPr>
            <a:spLocks noChangeShapeType="1"/>
          </p:cNvSpPr>
          <p:nvPr/>
        </p:nvSpPr>
        <p:spPr bwMode="auto">
          <a:xfrm>
            <a:off x="6248400" y="2819400"/>
            <a:ext cx="1524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41" name="Line 29"/>
          <p:cNvSpPr>
            <a:spLocks noChangeShapeType="1"/>
          </p:cNvSpPr>
          <p:nvPr/>
        </p:nvSpPr>
        <p:spPr bwMode="auto">
          <a:xfrm>
            <a:off x="3429000" y="3200400"/>
            <a:ext cx="2438400" cy="24384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42" name="Line 30"/>
          <p:cNvSpPr>
            <a:spLocks noChangeShapeType="1"/>
          </p:cNvSpPr>
          <p:nvPr/>
        </p:nvSpPr>
        <p:spPr bwMode="auto">
          <a:xfrm flipH="1">
            <a:off x="2286000" y="3124200"/>
            <a:ext cx="1143000" cy="685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43" name="Line 31"/>
          <p:cNvSpPr>
            <a:spLocks noChangeShapeType="1"/>
          </p:cNvSpPr>
          <p:nvPr/>
        </p:nvSpPr>
        <p:spPr bwMode="auto">
          <a:xfrm>
            <a:off x="1600200" y="2286000"/>
            <a:ext cx="609600" cy="1524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44" name="Line 32"/>
          <p:cNvSpPr>
            <a:spLocks noChangeShapeType="1"/>
          </p:cNvSpPr>
          <p:nvPr/>
        </p:nvSpPr>
        <p:spPr bwMode="auto">
          <a:xfrm flipH="1">
            <a:off x="838200" y="2286000"/>
            <a:ext cx="762000" cy="1219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45" name="Line 33"/>
          <p:cNvSpPr>
            <a:spLocks noChangeShapeType="1"/>
          </p:cNvSpPr>
          <p:nvPr/>
        </p:nvSpPr>
        <p:spPr bwMode="auto">
          <a:xfrm>
            <a:off x="762000" y="3657600"/>
            <a:ext cx="2438400" cy="11430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46" name="Line 34"/>
          <p:cNvSpPr>
            <a:spLocks noChangeShapeType="1"/>
          </p:cNvSpPr>
          <p:nvPr/>
        </p:nvSpPr>
        <p:spPr bwMode="auto">
          <a:xfrm flipH="1">
            <a:off x="2667000" y="4876800"/>
            <a:ext cx="68580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47" name="Line 35"/>
          <p:cNvSpPr>
            <a:spLocks noChangeShapeType="1"/>
          </p:cNvSpPr>
          <p:nvPr/>
        </p:nvSpPr>
        <p:spPr bwMode="auto">
          <a:xfrm>
            <a:off x="3352800" y="4876800"/>
            <a:ext cx="12192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48" name="Line 36"/>
          <p:cNvSpPr>
            <a:spLocks noChangeShapeType="1"/>
          </p:cNvSpPr>
          <p:nvPr/>
        </p:nvSpPr>
        <p:spPr bwMode="auto">
          <a:xfrm flipH="1">
            <a:off x="1371600" y="4876800"/>
            <a:ext cx="1981200" cy="381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49" name="Line 37"/>
          <p:cNvSpPr>
            <a:spLocks noChangeShapeType="1"/>
          </p:cNvSpPr>
          <p:nvPr/>
        </p:nvSpPr>
        <p:spPr bwMode="auto">
          <a:xfrm flipH="1">
            <a:off x="4724400" y="5715000"/>
            <a:ext cx="1219200" cy="685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50" name="Line 38"/>
          <p:cNvSpPr>
            <a:spLocks noChangeShapeType="1"/>
          </p:cNvSpPr>
          <p:nvPr/>
        </p:nvSpPr>
        <p:spPr bwMode="auto">
          <a:xfrm flipV="1">
            <a:off x="6019800" y="44958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51" name="Line 39"/>
          <p:cNvSpPr>
            <a:spLocks noChangeShapeType="1"/>
          </p:cNvSpPr>
          <p:nvPr/>
        </p:nvSpPr>
        <p:spPr bwMode="auto">
          <a:xfrm flipH="1" flipV="1">
            <a:off x="4876800" y="3657600"/>
            <a:ext cx="1524000" cy="762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52" name="Line 40"/>
          <p:cNvSpPr>
            <a:spLocks noChangeShapeType="1"/>
          </p:cNvSpPr>
          <p:nvPr/>
        </p:nvSpPr>
        <p:spPr bwMode="auto">
          <a:xfrm flipH="1" flipV="1">
            <a:off x="2286000" y="3962400"/>
            <a:ext cx="1066800" cy="914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53" name="Line 41"/>
          <p:cNvSpPr>
            <a:spLocks noChangeShapeType="1"/>
          </p:cNvSpPr>
          <p:nvPr/>
        </p:nvSpPr>
        <p:spPr bwMode="auto">
          <a:xfrm flipH="1">
            <a:off x="5943600" y="4419600"/>
            <a:ext cx="457200" cy="1219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54" name="Line 42"/>
          <p:cNvSpPr>
            <a:spLocks noChangeShapeType="1"/>
          </p:cNvSpPr>
          <p:nvPr/>
        </p:nvSpPr>
        <p:spPr bwMode="auto">
          <a:xfrm flipV="1">
            <a:off x="4648200" y="3733800"/>
            <a:ext cx="152400" cy="2667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55" name="Line 43"/>
          <p:cNvSpPr>
            <a:spLocks noChangeShapeType="1"/>
          </p:cNvSpPr>
          <p:nvPr/>
        </p:nvSpPr>
        <p:spPr bwMode="auto">
          <a:xfrm flipH="1" flipV="1">
            <a:off x="2743200" y="6324600"/>
            <a:ext cx="1905000" cy="76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56" name="Line 44"/>
          <p:cNvSpPr>
            <a:spLocks noChangeShapeType="1"/>
          </p:cNvSpPr>
          <p:nvPr/>
        </p:nvSpPr>
        <p:spPr bwMode="auto">
          <a:xfrm flipV="1">
            <a:off x="2209800" y="1600200"/>
            <a:ext cx="1295400" cy="2286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57" name="Line 45"/>
          <p:cNvSpPr>
            <a:spLocks noChangeShapeType="1"/>
          </p:cNvSpPr>
          <p:nvPr/>
        </p:nvSpPr>
        <p:spPr bwMode="auto">
          <a:xfrm>
            <a:off x="1219200" y="5334000"/>
            <a:ext cx="1295400" cy="838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58" name="Line 46"/>
          <p:cNvSpPr>
            <a:spLocks noChangeShapeType="1"/>
          </p:cNvSpPr>
          <p:nvPr/>
        </p:nvSpPr>
        <p:spPr bwMode="auto">
          <a:xfrm>
            <a:off x="762000" y="3657600"/>
            <a:ext cx="381000" cy="1600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59" name="Line 47"/>
          <p:cNvSpPr>
            <a:spLocks noChangeShapeType="1"/>
          </p:cNvSpPr>
          <p:nvPr/>
        </p:nvSpPr>
        <p:spPr bwMode="auto">
          <a:xfrm>
            <a:off x="762000" y="3657600"/>
            <a:ext cx="137160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60" name="Line 48"/>
          <p:cNvSpPr>
            <a:spLocks noChangeShapeType="1"/>
          </p:cNvSpPr>
          <p:nvPr/>
        </p:nvSpPr>
        <p:spPr bwMode="auto">
          <a:xfrm>
            <a:off x="74676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61" name="Line 49"/>
          <p:cNvSpPr>
            <a:spLocks noChangeShapeType="1"/>
          </p:cNvSpPr>
          <p:nvPr/>
        </p:nvSpPr>
        <p:spPr bwMode="auto">
          <a:xfrm>
            <a:off x="7861300" y="1905000"/>
            <a:ext cx="0" cy="3505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62" name="Text Box 50"/>
          <p:cNvSpPr txBox="1">
            <a:spLocks noChangeArrowheads="1"/>
          </p:cNvSpPr>
          <p:nvPr/>
        </p:nvSpPr>
        <p:spPr bwMode="auto">
          <a:xfrm>
            <a:off x="6629400" y="304800"/>
            <a:ext cx="2143125" cy="1463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Found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Not Handled</a:t>
            </a:r>
            <a:b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</a:b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Queue</a:t>
            </a:r>
          </a:p>
        </p:txBody>
      </p:sp>
      <p:sp>
        <p:nvSpPr>
          <p:cNvPr id="1011763" name="Oval 51"/>
          <p:cNvSpPr>
            <a:spLocks noChangeArrowheads="1"/>
          </p:cNvSpPr>
          <p:nvPr/>
        </p:nvSpPr>
        <p:spPr bwMode="auto">
          <a:xfrm>
            <a:off x="3581400" y="1371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11764" name="Line 52"/>
          <p:cNvSpPr>
            <a:spLocks noChangeShapeType="1"/>
          </p:cNvSpPr>
          <p:nvPr/>
        </p:nvSpPr>
        <p:spPr bwMode="auto">
          <a:xfrm>
            <a:off x="3657600" y="1447800"/>
            <a:ext cx="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65" name="Oval 53"/>
          <p:cNvSpPr>
            <a:spLocks noChangeArrowheads="1"/>
          </p:cNvSpPr>
          <p:nvPr/>
        </p:nvSpPr>
        <p:spPr bwMode="auto">
          <a:xfrm>
            <a:off x="1524000" y="2209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11766" name="Oval 54"/>
          <p:cNvSpPr>
            <a:spLocks noChangeArrowheads="1"/>
          </p:cNvSpPr>
          <p:nvPr/>
        </p:nvSpPr>
        <p:spPr bwMode="auto">
          <a:xfrm>
            <a:off x="3352800" y="3048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11767" name="Oval 55"/>
          <p:cNvSpPr>
            <a:spLocks noChangeArrowheads="1"/>
          </p:cNvSpPr>
          <p:nvPr/>
        </p:nvSpPr>
        <p:spPr bwMode="auto">
          <a:xfrm>
            <a:off x="5410200" y="182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11768" name="Oval 56"/>
          <p:cNvSpPr>
            <a:spLocks noChangeArrowheads="1"/>
          </p:cNvSpPr>
          <p:nvPr/>
        </p:nvSpPr>
        <p:spPr bwMode="auto">
          <a:xfrm>
            <a:off x="685800" y="3581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11769" name="Oval 57"/>
          <p:cNvSpPr>
            <a:spLocks noChangeArrowheads="1"/>
          </p:cNvSpPr>
          <p:nvPr/>
        </p:nvSpPr>
        <p:spPr bwMode="auto">
          <a:xfrm>
            <a:off x="2133600" y="38100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11770" name="Oval 58"/>
          <p:cNvSpPr>
            <a:spLocks noChangeArrowheads="1"/>
          </p:cNvSpPr>
          <p:nvPr/>
        </p:nvSpPr>
        <p:spPr bwMode="auto">
          <a:xfrm>
            <a:off x="6172200" y="27432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11771" name="Oval 59"/>
          <p:cNvSpPr>
            <a:spLocks noChangeArrowheads="1"/>
          </p:cNvSpPr>
          <p:nvPr/>
        </p:nvSpPr>
        <p:spPr bwMode="auto">
          <a:xfrm>
            <a:off x="5867400" y="5638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11772" name="Oval 60"/>
          <p:cNvSpPr>
            <a:spLocks noChangeArrowheads="1"/>
          </p:cNvSpPr>
          <p:nvPr/>
        </p:nvSpPr>
        <p:spPr bwMode="auto">
          <a:xfrm>
            <a:off x="6324600" y="43434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11773" name="Oval 61"/>
          <p:cNvSpPr>
            <a:spLocks noChangeArrowheads="1"/>
          </p:cNvSpPr>
          <p:nvPr/>
        </p:nvSpPr>
        <p:spPr bwMode="auto">
          <a:xfrm>
            <a:off x="1143000" y="52578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11774" name="Oval 62"/>
          <p:cNvSpPr>
            <a:spLocks noChangeArrowheads="1"/>
          </p:cNvSpPr>
          <p:nvPr/>
        </p:nvSpPr>
        <p:spPr bwMode="auto">
          <a:xfrm>
            <a:off x="3276600" y="4800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11775" name="Oval 63"/>
          <p:cNvSpPr>
            <a:spLocks noChangeArrowheads="1"/>
          </p:cNvSpPr>
          <p:nvPr/>
        </p:nvSpPr>
        <p:spPr bwMode="auto">
          <a:xfrm>
            <a:off x="4572000" y="63246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11776" name="Freeform 64"/>
          <p:cNvSpPr>
            <a:spLocks/>
          </p:cNvSpPr>
          <p:nvPr/>
        </p:nvSpPr>
        <p:spPr bwMode="auto">
          <a:xfrm>
            <a:off x="2209800" y="1219200"/>
            <a:ext cx="2895600" cy="8763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960" y="528"/>
              </a:cxn>
              <a:cxn ang="0">
                <a:pos x="1824" y="0"/>
              </a:cxn>
            </a:cxnLst>
            <a:rect l="0" t="0" r="r" b="b"/>
            <a:pathLst>
              <a:path w="1824" h="552">
                <a:moveTo>
                  <a:pt x="0" y="144"/>
                </a:moveTo>
                <a:cubicBezTo>
                  <a:pt x="328" y="348"/>
                  <a:pt x="656" y="552"/>
                  <a:pt x="960" y="528"/>
                </a:cubicBezTo>
                <a:cubicBezTo>
                  <a:pt x="1264" y="504"/>
                  <a:pt x="1544" y="252"/>
                  <a:pt x="1824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77" name="Freeform 65"/>
          <p:cNvSpPr>
            <a:spLocks/>
          </p:cNvSpPr>
          <p:nvPr/>
        </p:nvSpPr>
        <p:spPr bwMode="auto">
          <a:xfrm>
            <a:off x="762000" y="1943100"/>
            <a:ext cx="5448300" cy="2179638"/>
          </a:xfrm>
          <a:custGeom>
            <a:avLst/>
            <a:gdLst/>
            <a:ahLst/>
            <a:cxnLst>
              <a:cxn ang="0">
                <a:pos x="0" y="272"/>
              </a:cxn>
              <a:cxn ang="0">
                <a:pos x="2688" y="1328"/>
              </a:cxn>
              <a:cxn ang="0">
                <a:pos x="3432" y="0"/>
              </a:cxn>
            </a:cxnLst>
            <a:rect l="0" t="0" r="r" b="b"/>
            <a:pathLst>
              <a:path w="3432" h="1373">
                <a:moveTo>
                  <a:pt x="0" y="272"/>
                </a:moveTo>
                <a:cubicBezTo>
                  <a:pt x="448" y="448"/>
                  <a:pt x="2116" y="1373"/>
                  <a:pt x="2688" y="1328"/>
                </a:cubicBezTo>
                <a:cubicBezTo>
                  <a:pt x="3260" y="1283"/>
                  <a:pt x="3308" y="221"/>
                  <a:pt x="3432" y="0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78" name="Freeform 66"/>
          <p:cNvSpPr>
            <a:spLocks/>
          </p:cNvSpPr>
          <p:nvPr/>
        </p:nvSpPr>
        <p:spPr bwMode="auto">
          <a:xfrm>
            <a:off x="241300" y="4127500"/>
            <a:ext cx="5842000" cy="2387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40" y="352"/>
              </a:cxn>
              <a:cxn ang="0">
                <a:pos x="3680" y="1504"/>
              </a:cxn>
            </a:cxnLst>
            <a:rect l="0" t="0" r="r" b="b"/>
            <a:pathLst>
              <a:path w="3680" h="1504">
                <a:moveTo>
                  <a:pt x="0" y="0"/>
                </a:moveTo>
                <a:cubicBezTo>
                  <a:pt x="440" y="59"/>
                  <a:pt x="2027" y="101"/>
                  <a:pt x="2640" y="352"/>
                </a:cubicBezTo>
                <a:cubicBezTo>
                  <a:pt x="3253" y="603"/>
                  <a:pt x="3463" y="1264"/>
                  <a:pt x="3680" y="1504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79" name="Freeform 67"/>
          <p:cNvSpPr>
            <a:spLocks/>
          </p:cNvSpPr>
          <p:nvPr/>
        </p:nvSpPr>
        <p:spPr bwMode="auto">
          <a:xfrm>
            <a:off x="1231900" y="5684838"/>
            <a:ext cx="2641600" cy="1046162"/>
          </a:xfrm>
          <a:custGeom>
            <a:avLst/>
            <a:gdLst/>
            <a:ahLst/>
            <a:cxnLst>
              <a:cxn ang="0">
                <a:pos x="0" y="203"/>
              </a:cxn>
              <a:cxn ang="0">
                <a:pos x="1056" y="76"/>
              </a:cxn>
              <a:cxn ang="0">
                <a:pos x="1664" y="659"/>
              </a:cxn>
            </a:cxnLst>
            <a:rect l="0" t="0" r="r" b="b"/>
            <a:pathLst>
              <a:path w="1664" h="659">
                <a:moveTo>
                  <a:pt x="0" y="203"/>
                </a:moveTo>
                <a:cubicBezTo>
                  <a:pt x="175" y="182"/>
                  <a:pt x="779" y="0"/>
                  <a:pt x="1056" y="76"/>
                </a:cubicBezTo>
                <a:cubicBezTo>
                  <a:pt x="1333" y="152"/>
                  <a:pt x="1537" y="538"/>
                  <a:pt x="1664" y="659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80" name="Freeform 68"/>
          <p:cNvSpPr>
            <a:spLocks/>
          </p:cNvSpPr>
          <p:nvPr/>
        </p:nvSpPr>
        <p:spPr bwMode="auto">
          <a:xfrm>
            <a:off x="2032000" y="6375400"/>
            <a:ext cx="1384300" cy="368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72" y="232"/>
              </a:cxn>
            </a:cxnLst>
            <a:rect l="0" t="0" r="r" b="b"/>
            <a:pathLst>
              <a:path w="872" h="232">
                <a:moveTo>
                  <a:pt x="0" y="0"/>
                </a:moveTo>
                <a:cubicBezTo>
                  <a:pt x="147" y="39"/>
                  <a:pt x="690" y="184"/>
                  <a:pt x="872" y="232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81" name="Freeform 69"/>
          <p:cNvSpPr>
            <a:spLocks/>
          </p:cNvSpPr>
          <p:nvPr/>
        </p:nvSpPr>
        <p:spPr bwMode="auto">
          <a:xfrm>
            <a:off x="2209800" y="6616700"/>
            <a:ext cx="838200" cy="203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28" y="128"/>
              </a:cxn>
            </a:cxnLst>
            <a:rect l="0" t="0" r="r" b="b"/>
            <a:pathLst>
              <a:path w="528" h="128">
                <a:moveTo>
                  <a:pt x="0" y="0"/>
                </a:moveTo>
                <a:cubicBezTo>
                  <a:pt x="88" y="21"/>
                  <a:pt x="418" y="101"/>
                  <a:pt x="528" y="128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1782" name="Text Box 70"/>
          <p:cNvSpPr txBox="1">
            <a:spLocks noChangeArrowheads="1"/>
          </p:cNvSpPr>
          <p:nvPr/>
        </p:nvSpPr>
        <p:spPr bwMode="auto">
          <a:xfrm>
            <a:off x="4022725" y="804863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d=0</a:t>
            </a:r>
          </a:p>
        </p:txBody>
      </p:sp>
      <p:sp>
        <p:nvSpPr>
          <p:cNvPr id="1011783" name="Text Box 71"/>
          <p:cNvSpPr txBox="1">
            <a:spLocks noChangeArrowheads="1"/>
          </p:cNvSpPr>
          <p:nvPr/>
        </p:nvSpPr>
        <p:spPr bwMode="auto">
          <a:xfrm>
            <a:off x="5486400" y="11430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d=1</a:t>
            </a:r>
          </a:p>
        </p:txBody>
      </p:sp>
      <p:sp>
        <p:nvSpPr>
          <p:cNvPr id="1011784" name="Text Box 72"/>
          <p:cNvSpPr txBox="1">
            <a:spLocks noChangeArrowheads="1"/>
          </p:cNvSpPr>
          <p:nvPr/>
        </p:nvSpPr>
        <p:spPr bwMode="auto">
          <a:xfrm>
            <a:off x="6688138" y="4251325"/>
            <a:ext cx="77946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d=2</a:t>
            </a:r>
          </a:p>
        </p:txBody>
      </p:sp>
      <p:sp>
        <p:nvSpPr>
          <p:cNvPr id="1011785" name="Text Box 73"/>
          <p:cNvSpPr txBox="1">
            <a:spLocks noChangeArrowheads="1"/>
          </p:cNvSpPr>
          <p:nvPr/>
        </p:nvSpPr>
        <p:spPr bwMode="auto">
          <a:xfrm>
            <a:off x="5029200" y="6003925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d=3</a:t>
            </a:r>
          </a:p>
        </p:txBody>
      </p:sp>
      <p:sp>
        <p:nvSpPr>
          <p:cNvPr id="1011786" name="Text Box 74"/>
          <p:cNvSpPr txBox="1">
            <a:spLocks noChangeArrowheads="1"/>
          </p:cNvSpPr>
          <p:nvPr/>
        </p:nvSpPr>
        <p:spPr bwMode="auto">
          <a:xfrm>
            <a:off x="2878138" y="6232525"/>
            <a:ext cx="779462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d=4</a:t>
            </a:r>
          </a:p>
        </p:txBody>
      </p:sp>
      <p:sp>
        <p:nvSpPr>
          <p:cNvPr id="1011787" name="Line 75"/>
          <p:cNvSpPr>
            <a:spLocks noChangeShapeType="1"/>
          </p:cNvSpPr>
          <p:nvPr/>
        </p:nvSpPr>
        <p:spPr bwMode="auto">
          <a:xfrm>
            <a:off x="7239000" y="25146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11788" name="Line 76"/>
          <p:cNvSpPr>
            <a:spLocks noChangeShapeType="1"/>
          </p:cNvSpPr>
          <p:nvPr/>
        </p:nvSpPr>
        <p:spPr bwMode="auto">
          <a:xfrm>
            <a:off x="7239000" y="21336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11789" name="Text Box 77"/>
          <p:cNvSpPr txBox="1">
            <a:spLocks noChangeArrowheads="1"/>
          </p:cNvSpPr>
          <p:nvPr/>
        </p:nvSpPr>
        <p:spPr bwMode="auto">
          <a:xfrm>
            <a:off x="7937500" y="1981200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d=4</a:t>
            </a:r>
          </a:p>
        </p:txBody>
      </p:sp>
      <p:sp>
        <p:nvSpPr>
          <p:cNvPr id="1011790" name="Text Box 78"/>
          <p:cNvSpPr txBox="1">
            <a:spLocks noChangeArrowheads="1"/>
          </p:cNvSpPr>
          <p:nvPr/>
        </p:nvSpPr>
        <p:spPr bwMode="auto">
          <a:xfrm>
            <a:off x="7937500" y="2498725"/>
            <a:ext cx="7794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33CC33"/>
                </a:solidFill>
                <a:latin typeface="Times New Roman" pitchFamily="35" charset="0"/>
              </a:rPr>
              <a:t>d=5</a:t>
            </a:r>
          </a:p>
        </p:txBody>
      </p:sp>
      <p:sp>
        <p:nvSpPr>
          <p:cNvPr id="1011791" name="Line 79"/>
          <p:cNvSpPr>
            <a:spLocks noChangeShapeType="1"/>
          </p:cNvSpPr>
          <p:nvPr/>
        </p:nvSpPr>
        <p:spPr bwMode="auto">
          <a:xfrm>
            <a:off x="7239000" y="3048000"/>
            <a:ext cx="7620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1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1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11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11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1781" grpId="0" animBg="1"/>
      <p:bldP spid="101179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5541"/>
            <a:ext cx="8229600" cy="566447"/>
          </a:xfrm>
        </p:spPr>
        <p:txBody>
          <a:bodyPr/>
          <a:lstStyle/>
          <a:p>
            <a:r>
              <a:rPr lang="en-US" dirty="0"/>
              <a:t>Breadth-First Search </a:t>
            </a:r>
            <a:r>
              <a:rPr lang="en-US" dirty="0" smtClean="0"/>
              <a:t>Algorithm:  Properties</a:t>
            </a:r>
            <a:endParaRPr lang="en-US" dirty="0"/>
          </a:p>
        </p:txBody>
      </p:sp>
      <p:sp>
        <p:nvSpPr>
          <p:cNvPr id="113254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749800" y="2140857"/>
            <a:ext cx="4203700" cy="2989338"/>
          </a:xfrm>
          <a:noFill/>
          <a:ln/>
        </p:spPr>
        <p:txBody>
          <a:bodyPr/>
          <a:lstStyle/>
          <a:p>
            <a:r>
              <a:rPr lang="en-US" sz="2000" dirty="0"/>
              <a:t>Q is a FIFO queue.</a:t>
            </a:r>
          </a:p>
          <a:p>
            <a:r>
              <a:rPr lang="en-US" sz="2000" dirty="0"/>
              <a:t>Each vertex assigned finite </a:t>
            </a:r>
            <a:r>
              <a:rPr lang="en-US" sz="2000" i="1" dirty="0" err="1"/>
              <a:t>d</a:t>
            </a:r>
            <a:r>
              <a:rPr lang="en-US" sz="2000" dirty="0"/>
              <a:t> value at most once.</a:t>
            </a:r>
          </a:p>
          <a:p>
            <a:r>
              <a:rPr lang="en-US" sz="2000" i="1" dirty="0"/>
              <a:t>Q</a:t>
            </a:r>
            <a:r>
              <a:rPr lang="en-US" sz="2000" dirty="0"/>
              <a:t> contains vertices with </a:t>
            </a:r>
            <a:r>
              <a:rPr lang="en-US" sz="2000" dirty="0" err="1"/>
              <a:t>d</a:t>
            </a:r>
            <a:r>
              <a:rPr lang="en-US" sz="2000" dirty="0"/>
              <a:t> values {</a:t>
            </a:r>
            <a:r>
              <a:rPr lang="en-US" sz="2000" i="1" dirty="0" err="1"/>
              <a:t>i</a:t>
            </a:r>
            <a:r>
              <a:rPr lang="en-US" sz="2000" i="1" dirty="0"/>
              <a:t>, …, </a:t>
            </a:r>
            <a:r>
              <a:rPr lang="en-US" sz="2000" i="1" dirty="0" err="1"/>
              <a:t>i</a:t>
            </a:r>
            <a:r>
              <a:rPr lang="en-US" sz="2000" i="1" dirty="0"/>
              <a:t>, i+1, …, i+1</a:t>
            </a:r>
            <a:r>
              <a:rPr lang="en-US" sz="2000" dirty="0"/>
              <a:t>}</a:t>
            </a:r>
          </a:p>
          <a:p>
            <a:r>
              <a:rPr lang="en-US" sz="2000" i="1" dirty="0" err="1"/>
              <a:t>d</a:t>
            </a:r>
            <a:r>
              <a:rPr lang="en-US" sz="2000" dirty="0"/>
              <a:t> values assigned are monotonically increasing over time.</a:t>
            </a:r>
          </a:p>
        </p:txBody>
      </p:sp>
      <p:graphicFrame>
        <p:nvGraphicFramePr>
          <p:cNvPr id="747522" name="Object 2"/>
          <p:cNvGraphicFramePr>
            <a:graphicFrameLocks noChangeAspect="1"/>
          </p:cNvGraphicFramePr>
          <p:nvPr/>
        </p:nvGraphicFramePr>
        <p:xfrm>
          <a:off x="273125" y="661988"/>
          <a:ext cx="5800726" cy="566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562" name="Equation" r:id="rId3" imgW="4660900" imgH="4546600" progId="Equation.DSMT4">
                  <p:embed/>
                </p:oleObj>
              </mc:Choice>
              <mc:Fallback>
                <p:oleObj name="Equation" r:id="rId3" imgW="4660900" imgH="4546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125" y="661988"/>
                        <a:ext cx="5800726" cy="566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2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2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2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2547" grpId="0" build="p" bldLvl="2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Breadth-First-Search is </a:t>
            </a:r>
            <a:r>
              <a:rPr lang="en-US" sz="2800">
                <a:solidFill>
                  <a:schemeClr val="accent1"/>
                </a:solidFill>
              </a:rPr>
              <a:t>Greedy</a:t>
            </a:r>
          </a:p>
        </p:txBody>
      </p:sp>
      <p:sp>
        <p:nvSpPr>
          <p:cNvPr id="140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Vertices are </a:t>
            </a:r>
            <a:r>
              <a:rPr lang="en-US" dirty="0" smtClean="0"/>
              <a:t>handled (</a:t>
            </a:r>
            <a:r>
              <a:rPr lang="en-US" smtClean="0"/>
              <a:t>and finished):</a:t>
            </a:r>
            <a:endParaRPr lang="en-US"/>
          </a:p>
          <a:p>
            <a:pPr lvl="1"/>
            <a:r>
              <a:rPr lang="en-US" dirty="0"/>
              <a:t> in order of their discovery (FIFO queue)</a:t>
            </a:r>
          </a:p>
          <a:p>
            <a:pPr lvl="1"/>
            <a:r>
              <a:rPr lang="en-US" dirty="0"/>
              <a:t>Smallest </a:t>
            </a:r>
            <a:r>
              <a:rPr lang="en-US" i="1" dirty="0"/>
              <a:t>d</a:t>
            </a:r>
            <a:r>
              <a:rPr lang="en-US" dirty="0"/>
              <a:t> values first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BFS Algorithm</a:t>
            </a:r>
          </a:p>
          <a:p>
            <a:r>
              <a:rPr lang="en-US" dirty="0" smtClean="0"/>
              <a:t>BFS Application: Shortest</a:t>
            </a:r>
            <a:r>
              <a:rPr lang="en-US" dirty="0"/>
              <a:t> </a:t>
            </a:r>
            <a:r>
              <a:rPr lang="en-US" dirty="0" smtClean="0"/>
              <a:t>Path on an </a:t>
            </a:r>
            <a:r>
              <a:rPr lang="en-US" dirty="0" err="1" smtClean="0"/>
              <a:t>unweighted</a:t>
            </a:r>
            <a:r>
              <a:rPr lang="en-US" dirty="0" smtClean="0"/>
              <a:t> graph</a:t>
            </a:r>
          </a:p>
          <a:p>
            <a:r>
              <a:rPr lang="en-US" b="1" dirty="0" smtClean="0">
                <a:solidFill>
                  <a:srgbClr val="800000"/>
                </a:solidFill>
              </a:rPr>
              <a:t>Unweighted Shortest Path:  Proof of Correctness</a:t>
            </a:r>
            <a:endParaRPr lang="en-US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74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001000" cy="770759"/>
          </a:xfrm>
        </p:spPr>
        <p:txBody>
          <a:bodyPr/>
          <a:lstStyle/>
          <a:p>
            <a:r>
              <a:rPr lang="en-US" dirty="0"/>
              <a:t>Breadth-First </a:t>
            </a:r>
            <a:r>
              <a:rPr lang="en-US" dirty="0" smtClean="0"/>
              <a:t>Search</a:t>
            </a:r>
            <a:endParaRPr lang="en-US" dirty="0">
              <a:ea typeface="Tahoma" pitchFamily="35" charset="0"/>
              <a:cs typeface="Tahoma" pitchFamily="35" charset="0"/>
            </a:endParaRPr>
          </a:p>
        </p:txBody>
      </p:sp>
      <p:sp>
        <p:nvSpPr>
          <p:cNvPr id="2222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172544" y="770759"/>
            <a:ext cx="8778765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Breadth-first search (BFS) is a general technique for traversing a graph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A BFS traversal of a graph G 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Visits all the vertices and edges of G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Determines whether G is connected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Computes the connected components of G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Computes a spanning forest of </a:t>
            </a:r>
            <a:r>
              <a:rPr lang="en-US" sz="1800" dirty="0" smtClean="0"/>
              <a:t>G</a:t>
            </a:r>
          </a:p>
          <a:p>
            <a:r>
              <a:rPr lang="en-US" sz="2000" dirty="0" smtClean="0"/>
              <a:t>BFS on a graph with </a:t>
            </a:r>
            <a:r>
              <a:rPr lang="en-US" sz="2000" b="1" i="1" dirty="0" smtClean="0">
                <a:latin typeface="Times New Roman" pitchFamily="35" charset="0"/>
              </a:rPr>
              <a:t>|V|</a:t>
            </a:r>
            <a:r>
              <a:rPr lang="en-US" sz="2000" dirty="0" smtClean="0"/>
              <a:t> vertices and </a:t>
            </a:r>
            <a:r>
              <a:rPr lang="en-US" sz="2000" b="1" i="1" dirty="0" smtClean="0">
                <a:latin typeface="Times New Roman" pitchFamily="35" charset="0"/>
              </a:rPr>
              <a:t>|E|</a:t>
            </a:r>
            <a:r>
              <a:rPr lang="en-US" sz="2000" dirty="0" smtClean="0"/>
              <a:t> edges takes </a:t>
            </a:r>
            <a:r>
              <a:rPr lang="en-US" sz="2000" b="1" i="1" dirty="0" smtClean="0">
                <a:latin typeface="Times New Roman" pitchFamily="35" charset="0"/>
              </a:rPr>
              <a:t>O</a:t>
            </a:r>
            <a:r>
              <a:rPr lang="en-US" sz="2000" dirty="0" smtClean="0">
                <a:latin typeface="Times New Roman" pitchFamily="35" charset="0"/>
              </a:rPr>
              <a:t>(</a:t>
            </a:r>
            <a:r>
              <a:rPr lang="en-US" sz="2000" b="1" i="1" dirty="0" smtClean="0">
                <a:latin typeface="Times New Roman" pitchFamily="35" charset="0"/>
              </a:rPr>
              <a:t>|V|+|E|</a:t>
            </a:r>
            <a:r>
              <a:rPr lang="en-US" sz="2000" dirty="0" smtClean="0">
                <a:latin typeface="Times New Roman" pitchFamily="35" charset="0"/>
              </a:rPr>
              <a:t>)</a:t>
            </a:r>
            <a:r>
              <a:rPr lang="en-US" sz="2000" dirty="0" smtClean="0"/>
              <a:t> time</a:t>
            </a:r>
          </a:p>
          <a:p>
            <a:r>
              <a:rPr lang="en-US" sz="2000" dirty="0" smtClean="0"/>
              <a:t>BFS can be further extended to solve other graph problems</a:t>
            </a:r>
          </a:p>
          <a:p>
            <a:pPr lvl="1"/>
            <a:r>
              <a:rPr lang="en-US" sz="1800" dirty="0" smtClean="0"/>
              <a:t>Cycle detection</a:t>
            </a:r>
          </a:p>
          <a:p>
            <a:pPr lvl="1"/>
            <a:r>
              <a:rPr lang="en-US" sz="1800" b="1" dirty="0">
                <a:solidFill>
                  <a:srgbClr val="800000"/>
                </a:solidFill>
              </a:rPr>
              <a:t>Find and report a path with the minimum number of edges between two given vertices </a:t>
            </a:r>
            <a:endParaRPr lang="en-US" sz="1800" b="1" dirty="0" smtClean="0">
              <a:solidFill>
                <a:srgbClr val="800000"/>
              </a:solidFill>
            </a:endParaRP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1" grpId="0" build="p" bldLvl="5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690" name="Rectangle 2"/>
          <p:cNvSpPr>
            <a:spLocks noChangeArrowheads="1"/>
          </p:cNvSpPr>
          <p:nvPr/>
        </p:nvSpPr>
        <p:spPr bwMode="auto">
          <a:xfrm>
            <a:off x="762000" y="1295400"/>
            <a:ext cx="2058988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Basic Steps:</a:t>
            </a:r>
          </a:p>
        </p:txBody>
      </p:sp>
      <p:sp>
        <p:nvSpPr>
          <p:cNvPr id="1138691" name="Oval 3"/>
          <p:cNvSpPr>
            <a:spLocks noChangeArrowheads="1"/>
          </p:cNvSpPr>
          <p:nvPr/>
        </p:nvSpPr>
        <p:spPr bwMode="auto">
          <a:xfrm>
            <a:off x="2139950" y="25527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138692" name="Oval 4"/>
          <p:cNvSpPr>
            <a:spLocks noChangeArrowheads="1"/>
          </p:cNvSpPr>
          <p:nvPr/>
        </p:nvSpPr>
        <p:spPr bwMode="auto">
          <a:xfrm>
            <a:off x="4191000" y="3025775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138693" name="Text Box 5"/>
          <p:cNvSpPr txBox="1">
            <a:spLocks noChangeArrowheads="1"/>
          </p:cNvSpPr>
          <p:nvPr/>
        </p:nvSpPr>
        <p:spPr bwMode="auto">
          <a:xfrm>
            <a:off x="1862138" y="2171700"/>
            <a:ext cx="331787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s</a:t>
            </a:r>
          </a:p>
        </p:txBody>
      </p:sp>
      <p:sp>
        <p:nvSpPr>
          <p:cNvPr id="1138694" name="Text Box 6"/>
          <p:cNvSpPr txBox="1">
            <a:spLocks noChangeArrowheads="1"/>
          </p:cNvSpPr>
          <p:nvPr/>
        </p:nvSpPr>
        <p:spPr bwMode="auto">
          <a:xfrm>
            <a:off x="4076700" y="25368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u</a:t>
            </a:r>
          </a:p>
        </p:txBody>
      </p:sp>
      <p:sp>
        <p:nvSpPr>
          <p:cNvPr id="1138695" name="Line 7"/>
          <p:cNvSpPr>
            <a:spLocks noChangeShapeType="1"/>
          </p:cNvSpPr>
          <p:nvPr/>
        </p:nvSpPr>
        <p:spPr bwMode="auto">
          <a:xfrm>
            <a:off x="2216150" y="2628900"/>
            <a:ext cx="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8696" name="Freeform 8"/>
          <p:cNvSpPr>
            <a:spLocks/>
          </p:cNvSpPr>
          <p:nvPr/>
        </p:nvSpPr>
        <p:spPr bwMode="auto">
          <a:xfrm>
            <a:off x="2209800" y="2628900"/>
            <a:ext cx="1981200" cy="5381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44" y="288"/>
              </a:cxn>
              <a:cxn ang="0">
                <a:pos x="832" y="88"/>
              </a:cxn>
              <a:cxn ang="0">
                <a:pos x="1248" y="288"/>
              </a:cxn>
            </a:cxnLst>
            <a:rect l="0" t="0" r="r" b="b"/>
            <a:pathLst>
              <a:path w="1248" h="339">
                <a:moveTo>
                  <a:pt x="0" y="0"/>
                </a:moveTo>
                <a:cubicBezTo>
                  <a:pt x="57" y="48"/>
                  <a:pt x="205" y="273"/>
                  <a:pt x="344" y="288"/>
                </a:cubicBezTo>
                <a:cubicBezTo>
                  <a:pt x="470" y="339"/>
                  <a:pt x="681" y="88"/>
                  <a:pt x="832" y="88"/>
                </a:cubicBezTo>
                <a:cubicBezTo>
                  <a:pt x="983" y="88"/>
                  <a:pt x="1161" y="246"/>
                  <a:pt x="1248" y="288"/>
                </a:cubicBezTo>
              </a:path>
            </a:pathLst>
          </a:cu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8697" name="Rectangle 9"/>
          <p:cNvSpPr>
            <a:spLocks noChangeArrowheads="1"/>
          </p:cNvSpPr>
          <p:nvPr/>
        </p:nvSpPr>
        <p:spPr bwMode="auto">
          <a:xfrm>
            <a:off x="642938" y="3276600"/>
            <a:ext cx="3489325" cy="10064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The shortest path to </a:t>
            </a: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u</a:t>
            </a:r>
            <a:r>
              <a:rPr lang="en-US" sz="3000" b="0">
                <a:latin typeface="Times New Roman" pitchFamily="35" charset="0"/>
              </a:rPr>
              <a:t/>
            </a:r>
            <a:br>
              <a:rPr lang="en-US" sz="3000" b="0">
                <a:latin typeface="Times New Roman" pitchFamily="35" charset="0"/>
              </a:rPr>
            </a:br>
            <a:r>
              <a:rPr lang="en-US" sz="3000" b="0">
                <a:latin typeface="Times New Roman" pitchFamily="35" charset="0"/>
              </a:rPr>
              <a:t>has length </a:t>
            </a:r>
            <a:r>
              <a:rPr lang="en-US" sz="3000" b="0">
                <a:solidFill>
                  <a:srgbClr val="009900"/>
                </a:solidFill>
                <a:latin typeface="Times New Roman" pitchFamily="35" charset="0"/>
              </a:rPr>
              <a:t>d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4292600" y="2346325"/>
            <a:ext cx="3479800" cy="1936750"/>
            <a:chOff x="2704" y="1478"/>
            <a:chExt cx="2192" cy="1220"/>
          </a:xfrm>
        </p:grpSpPr>
        <p:sp>
          <p:nvSpPr>
            <p:cNvPr id="1138699" name="Freeform 11"/>
            <p:cNvSpPr>
              <a:spLocks/>
            </p:cNvSpPr>
            <p:nvPr/>
          </p:nvSpPr>
          <p:spPr bwMode="auto">
            <a:xfrm>
              <a:off x="2704" y="1728"/>
              <a:ext cx="368" cy="224"/>
            </a:xfrm>
            <a:custGeom>
              <a:avLst/>
              <a:gdLst/>
              <a:ahLst/>
              <a:cxnLst>
                <a:cxn ang="0">
                  <a:pos x="0" y="224"/>
                </a:cxn>
                <a:cxn ang="0">
                  <a:pos x="368" y="0"/>
                </a:cxn>
              </a:cxnLst>
              <a:rect l="0" t="0" r="r" b="b"/>
              <a:pathLst>
                <a:path w="368" h="224">
                  <a:moveTo>
                    <a:pt x="0" y="224"/>
                  </a:moveTo>
                  <a:lnTo>
                    <a:pt x="368" y="0"/>
                  </a:lnTo>
                </a:path>
              </a:pathLst>
            </a:cu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00" name="Oval 12"/>
            <p:cNvSpPr>
              <a:spLocks noChangeArrowheads="1"/>
            </p:cNvSpPr>
            <p:nvPr/>
          </p:nvSpPr>
          <p:spPr bwMode="auto">
            <a:xfrm>
              <a:off x="3076" y="1656"/>
              <a:ext cx="96" cy="96"/>
            </a:xfrm>
            <a:prstGeom prst="ellipse">
              <a:avLst/>
            </a:prstGeom>
            <a:solidFill>
              <a:schemeClr val="tx2"/>
            </a:solidFill>
            <a:ln w="38100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8701" name="Text Box 13"/>
            <p:cNvSpPr txBox="1">
              <a:spLocks noChangeArrowheads="1"/>
            </p:cNvSpPr>
            <p:nvPr/>
          </p:nvSpPr>
          <p:spPr bwMode="auto">
            <a:xfrm>
              <a:off x="3124" y="1478"/>
              <a:ext cx="236" cy="346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solidFill>
                    <a:srgbClr val="0066FF"/>
                  </a:solidFill>
                  <a:latin typeface="Times New Roman" pitchFamily="35" charset="0"/>
                </a:rPr>
                <a:t>v</a:t>
              </a:r>
            </a:p>
          </p:txBody>
        </p:sp>
        <p:sp>
          <p:nvSpPr>
            <p:cNvPr id="1138702" name="Rectangle 14"/>
            <p:cNvSpPr>
              <a:spLocks noChangeArrowheads="1"/>
            </p:cNvSpPr>
            <p:nvPr/>
          </p:nvSpPr>
          <p:spPr bwMode="auto">
            <a:xfrm>
              <a:off x="2971" y="2064"/>
              <a:ext cx="1925" cy="634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0">
                  <a:latin typeface="Times New Roman" pitchFamily="35" charset="0"/>
                </a:rPr>
                <a:t>&amp; there is an edge </a:t>
              </a:r>
              <a:br>
                <a:rPr lang="en-US" sz="3000" b="0">
                  <a:latin typeface="Times New Roman" pitchFamily="35" charset="0"/>
                </a:rPr>
              </a:br>
              <a:r>
                <a:rPr lang="en-US" sz="3000" b="0">
                  <a:latin typeface="Times New Roman" pitchFamily="35" charset="0"/>
                </a:rPr>
                <a:t>from </a:t>
              </a:r>
              <a:r>
                <a:rPr lang="en-US" sz="3000" b="0">
                  <a:solidFill>
                    <a:schemeClr val="accent1"/>
                  </a:solidFill>
                  <a:latin typeface="Times New Roman" pitchFamily="35" charset="0"/>
                </a:rPr>
                <a:t>u</a:t>
              </a:r>
              <a:r>
                <a:rPr lang="en-US" sz="3000" b="0">
                  <a:latin typeface="Times New Roman" pitchFamily="35" charset="0"/>
                </a:rPr>
                <a:t> to </a:t>
              </a:r>
              <a:r>
                <a:rPr lang="en-US" sz="3000" b="0">
                  <a:solidFill>
                    <a:srgbClr val="0066FF"/>
                  </a:solidFill>
                  <a:latin typeface="Times New Roman" pitchFamily="35" charset="0"/>
                </a:rPr>
                <a:t>v</a:t>
              </a:r>
            </a:p>
          </p:txBody>
        </p:sp>
      </p:grpSp>
      <p:sp>
        <p:nvSpPr>
          <p:cNvPr id="1138703" name="Rectangle 15"/>
          <p:cNvSpPr>
            <a:spLocks noChangeArrowheads="1"/>
          </p:cNvSpPr>
          <p:nvPr/>
        </p:nvSpPr>
        <p:spPr bwMode="auto">
          <a:xfrm>
            <a:off x="1458913" y="4708525"/>
            <a:ext cx="572770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There is a path to </a:t>
            </a:r>
            <a:r>
              <a:rPr lang="en-US" sz="3000" b="0">
                <a:solidFill>
                  <a:srgbClr val="0066FF"/>
                </a:solidFill>
                <a:latin typeface="Times New Roman" pitchFamily="35" charset="0"/>
              </a:rPr>
              <a:t>v</a:t>
            </a:r>
            <a:r>
              <a:rPr lang="en-US" sz="3000" b="0">
                <a:latin typeface="Times New Roman" pitchFamily="35" charset="0"/>
              </a:rPr>
              <a:t> with length </a:t>
            </a:r>
            <a:r>
              <a:rPr lang="en-US" sz="3000" b="0">
                <a:solidFill>
                  <a:srgbClr val="009900"/>
                </a:solidFill>
                <a:latin typeface="Times New Roman" pitchFamily="35" charset="0"/>
              </a:rPr>
              <a:t>d+1</a:t>
            </a:r>
            <a:r>
              <a:rPr lang="en-US" sz="3000" b="0">
                <a:latin typeface="Times New Roman" pitchFamily="35" charset="0"/>
              </a:rPr>
              <a:t>.</a:t>
            </a:r>
            <a:endParaRPr lang="en-US" sz="3000" b="0">
              <a:solidFill>
                <a:srgbClr val="00FFFF"/>
              </a:solidFill>
              <a:latin typeface="Times New Roman" pitchFamily="35" charset="0"/>
            </a:endParaRPr>
          </a:p>
        </p:txBody>
      </p:sp>
      <p:sp>
        <p:nvSpPr>
          <p:cNvPr id="1138704" name="Rectangle 16"/>
          <p:cNvSpPr>
            <a:spLocks noChangeArrowheads="1"/>
          </p:cNvSpPr>
          <p:nvPr/>
        </p:nvSpPr>
        <p:spPr bwMode="auto">
          <a:xfrm>
            <a:off x="762000" y="-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3200" b="0">
                <a:solidFill>
                  <a:schemeClr val="tx2"/>
                </a:solidFill>
              </a:rPr>
              <a:t>Correctness</a:t>
            </a:r>
          </a:p>
        </p:txBody>
      </p:sp>
      <p:sp>
        <p:nvSpPr>
          <p:cNvPr id="1138705" name="Rectangle 17"/>
          <p:cNvSpPr>
            <a:spLocks noChangeArrowheads="1"/>
          </p:cNvSpPr>
          <p:nvPr/>
        </p:nvSpPr>
        <p:spPr bwMode="auto">
          <a:xfrm>
            <a:off x="2881313" y="2381250"/>
            <a:ext cx="387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>
                <a:solidFill>
                  <a:srgbClr val="009900"/>
                </a:solidFill>
                <a:latin typeface="Times New Roman" pitchFamily="35" charset="0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38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8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870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Correctness:  Basic Intuition</a:t>
            </a:r>
            <a:endParaRPr lang="en-US" dirty="0"/>
          </a:p>
        </p:txBody>
      </p:sp>
      <p:sp>
        <p:nvSpPr>
          <p:cNvPr id="1140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</a:t>
            </a:r>
            <a:r>
              <a:rPr lang="en-US" dirty="0"/>
              <a:t>we discover </a:t>
            </a:r>
            <a:r>
              <a:rPr lang="en-US" i="1" dirty="0"/>
              <a:t>v</a:t>
            </a:r>
            <a:r>
              <a:rPr lang="en-US" dirty="0"/>
              <a:t>, how do we know there is not a shorter path to </a:t>
            </a:r>
            <a:r>
              <a:rPr lang="en-US" i="1" dirty="0"/>
              <a:t>v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Because if there was, we would already have discovered it!</a:t>
            </a:r>
          </a:p>
        </p:txBody>
      </p:sp>
      <p:sp>
        <p:nvSpPr>
          <p:cNvPr id="1140740" name="Oval 4"/>
          <p:cNvSpPr>
            <a:spLocks noChangeArrowheads="1"/>
          </p:cNvSpPr>
          <p:nvPr/>
        </p:nvSpPr>
        <p:spPr bwMode="auto">
          <a:xfrm>
            <a:off x="2139950" y="4256088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140741" name="Oval 5"/>
          <p:cNvSpPr>
            <a:spLocks noChangeArrowheads="1"/>
          </p:cNvSpPr>
          <p:nvPr/>
        </p:nvSpPr>
        <p:spPr bwMode="auto">
          <a:xfrm>
            <a:off x="4191000" y="4729163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140742" name="Text Box 6"/>
          <p:cNvSpPr txBox="1">
            <a:spLocks noChangeArrowheads="1"/>
          </p:cNvSpPr>
          <p:nvPr/>
        </p:nvSpPr>
        <p:spPr bwMode="auto">
          <a:xfrm>
            <a:off x="1862138" y="3875088"/>
            <a:ext cx="331787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s</a:t>
            </a:r>
          </a:p>
        </p:txBody>
      </p:sp>
      <p:sp>
        <p:nvSpPr>
          <p:cNvPr id="1140743" name="Text Box 7"/>
          <p:cNvSpPr txBox="1">
            <a:spLocks noChangeArrowheads="1"/>
          </p:cNvSpPr>
          <p:nvPr/>
        </p:nvSpPr>
        <p:spPr bwMode="auto">
          <a:xfrm>
            <a:off x="4076700" y="4240213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u</a:t>
            </a:r>
          </a:p>
        </p:txBody>
      </p:sp>
      <p:sp>
        <p:nvSpPr>
          <p:cNvPr id="1140744" name="Line 8"/>
          <p:cNvSpPr>
            <a:spLocks noChangeShapeType="1"/>
          </p:cNvSpPr>
          <p:nvPr/>
        </p:nvSpPr>
        <p:spPr bwMode="auto">
          <a:xfrm>
            <a:off x="2216150" y="4332288"/>
            <a:ext cx="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0745" name="Freeform 9"/>
          <p:cNvSpPr>
            <a:spLocks/>
          </p:cNvSpPr>
          <p:nvPr/>
        </p:nvSpPr>
        <p:spPr bwMode="auto">
          <a:xfrm>
            <a:off x="2209800" y="4332288"/>
            <a:ext cx="1981200" cy="5381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44" y="288"/>
              </a:cxn>
              <a:cxn ang="0">
                <a:pos x="832" y="88"/>
              </a:cxn>
              <a:cxn ang="0">
                <a:pos x="1248" y="288"/>
              </a:cxn>
            </a:cxnLst>
            <a:rect l="0" t="0" r="r" b="b"/>
            <a:pathLst>
              <a:path w="1248" h="339">
                <a:moveTo>
                  <a:pt x="0" y="0"/>
                </a:moveTo>
                <a:cubicBezTo>
                  <a:pt x="57" y="48"/>
                  <a:pt x="205" y="273"/>
                  <a:pt x="344" y="288"/>
                </a:cubicBezTo>
                <a:cubicBezTo>
                  <a:pt x="470" y="339"/>
                  <a:pt x="681" y="88"/>
                  <a:pt x="832" y="88"/>
                </a:cubicBezTo>
                <a:cubicBezTo>
                  <a:pt x="983" y="88"/>
                  <a:pt x="1161" y="246"/>
                  <a:pt x="1248" y="288"/>
                </a:cubicBezTo>
              </a:path>
            </a:pathLst>
          </a:cu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0747" name="Freeform 11"/>
          <p:cNvSpPr>
            <a:spLocks/>
          </p:cNvSpPr>
          <p:nvPr/>
        </p:nvSpPr>
        <p:spPr bwMode="auto">
          <a:xfrm>
            <a:off x="4292600" y="4446588"/>
            <a:ext cx="584200" cy="355600"/>
          </a:xfrm>
          <a:custGeom>
            <a:avLst/>
            <a:gdLst/>
            <a:ahLst/>
            <a:cxnLst>
              <a:cxn ang="0">
                <a:pos x="0" y="224"/>
              </a:cxn>
              <a:cxn ang="0">
                <a:pos x="368" y="0"/>
              </a:cxn>
            </a:cxnLst>
            <a:rect l="0" t="0" r="r" b="b"/>
            <a:pathLst>
              <a:path w="368" h="224">
                <a:moveTo>
                  <a:pt x="0" y="224"/>
                </a:moveTo>
                <a:lnTo>
                  <a:pt x="368" y="0"/>
                </a:lnTo>
              </a:path>
            </a:pathLst>
          </a:cu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0748" name="Oval 12"/>
          <p:cNvSpPr>
            <a:spLocks noChangeArrowheads="1"/>
          </p:cNvSpPr>
          <p:nvPr/>
        </p:nvSpPr>
        <p:spPr bwMode="auto">
          <a:xfrm>
            <a:off x="4883150" y="4332288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0749" name="Text Box 13"/>
          <p:cNvSpPr txBox="1">
            <a:spLocks noChangeArrowheads="1"/>
          </p:cNvSpPr>
          <p:nvPr/>
        </p:nvSpPr>
        <p:spPr bwMode="auto">
          <a:xfrm>
            <a:off x="4959350" y="4049713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0066FF"/>
                </a:solidFill>
                <a:latin typeface="Times New Roman" pitchFamily="35" charset="0"/>
              </a:rPr>
              <a:t>v</a:t>
            </a:r>
          </a:p>
        </p:txBody>
      </p:sp>
      <p:sp>
        <p:nvSpPr>
          <p:cNvPr id="1140751" name="Rectangle 15"/>
          <p:cNvSpPr>
            <a:spLocks noChangeArrowheads="1"/>
          </p:cNvSpPr>
          <p:nvPr/>
        </p:nvSpPr>
        <p:spPr bwMode="auto">
          <a:xfrm>
            <a:off x="2881313" y="4084638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>
                <a:solidFill>
                  <a:srgbClr val="009900"/>
                </a:solidFill>
                <a:latin typeface="Times New Roman" pitchFamily="35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22547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Correctness:  More Complete Explanation</a:t>
            </a:r>
            <a:endParaRPr lang="en-US" dirty="0"/>
          </a:p>
        </p:txBody>
      </p:sp>
      <p:sp>
        <p:nvSpPr>
          <p:cNvPr id="1140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Vertices are discovered in order of their distance from the source vertex </a:t>
            </a:r>
            <a:r>
              <a:rPr lang="en-US" i="1" dirty="0"/>
              <a:t>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Suppose that at time </a:t>
            </a:r>
            <a:r>
              <a:rPr lang="en-US" i="1" dirty="0" smtClean="0"/>
              <a:t>t</a:t>
            </a:r>
            <a:r>
              <a:rPr lang="en-US" i="1" baseline="-25000" dirty="0" smtClean="0"/>
              <a:t>1</a:t>
            </a:r>
            <a:r>
              <a:rPr lang="en-US" dirty="0" smtClean="0"/>
              <a:t> we have discovered the set </a:t>
            </a:r>
            <a:r>
              <a:rPr lang="en-US" i="1" dirty="0" err="1" smtClean="0"/>
              <a:t>V</a:t>
            </a:r>
            <a:r>
              <a:rPr lang="en-US" i="1" baseline="-25000" dirty="0" err="1" smtClean="0"/>
              <a:t>d</a:t>
            </a:r>
            <a:r>
              <a:rPr lang="en-US" dirty="0" smtClean="0"/>
              <a:t> of all vertices that are a distance of </a:t>
            </a:r>
            <a:r>
              <a:rPr lang="en-US" i="1" dirty="0" smtClean="0"/>
              <a:t>d</a:t>
            </a:r>
            <a:r>
              <a:rPr lang="en-US" dirty="0" smtClean="0"/>
              <a:t> from </a:t>
            </a:r>
            <a:r>
              <a:rPr lang="en-US" i="1" dirty="0" smtClean="0"/>
              <a:t>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Each vertex in the set </a:t>
            </a:r>
            <a:r>
              <a:rPr lang="en-US" i="1" dirty="0"/>
              <a:t>V</a:t>
            </a:r>
            <a:r>
              <a:rPr lang="en-US" i="1" baseline="-25000" dirty="0"/>
              <a:t>d+</a:t>
            </a:r>
            <a:r>
              <a:rPr lang="en-US" i="1" baseline="-25000" dirty="0" smtClean="0"/>
              <a:t>1 </a:t>
            </a:r>
            <a:r>
              <a:rPr lang="en-US" dirty="0" smtClean="0"/>
              <a:t>of all vertices a distance of    </a:t>
            </a:r>
            <a:r>
              <a:rPr lang="en-US" i="1" dirty="0" smtClean="0"/>
              <a:t>d</a:t>
            </a:r>
            <a:r>
              <a:rPr lang="en-US" dirty="0" smtClean="0"/>
              <a:t>+1 from </a:t>
            </a:r>
            <a:r>
              <a:rPr lang="en-US" i="1" dirty="0" smtClean="0"/>
              <a:t>s</a:t>
            </a:r>
            <a:r>
              <a:rPr lang="en-US" dirty="0" smtClean="0"/>
              <a:t> must be adjacent to a vertex in </a:t>
            </a:r>
            <a:r>
              <a:rPr lang="en-US" i="1" dirty="0" err="1" smtClean="0"/>
              <a:t>V</a:t>
            </a:r>
            <a:r>
              <a:rPr lang="en-US" i="1" baseline="-25000" dirty="0" err="1" smtClean="0"/>
              <a:t>d</a:t>
            </a:r>
            <a:endParaRPr lang="en-US" i="1" baseline="-25000" dirty="0" smtClean="0"/>
          </a:p>
          <a:p>
            <a:r>
              <a:rPr lang="en-US" dirty="0" smtClean="0"/>
              <a:t>Thus we can correctly label these vertices by visiting all vertices in the adjacency lists of vertices in </a:t>
            </a:r>
            <a:r>
              <a:rPr lang="en-US" i="1" dirty="0" err="1" smtClean="0"/>
              <a:t>V</a:t>
            </a:r>
            <a:r>
              <a:rPr lang="en-US" i="1" baseline="-25000" dirty="0" err="1" smtClean="0"/>
              <a:t>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140740" name="Oval 4"/>
          <p:cNvSpPr>
            <a:spLocks noChangeArrowheads="1"/>
          </p:cNvSpPr>
          <p:nvPr/>
        </p:nvSpPr>
        <p:spPr bwMode="auto">
          <a:xfrm>
            <a:off x="3232150" y="5386628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140741" name="Oval 5"/>
          <p:cNvSpPr>
            <a:spLocks noChangeArrowheads="1"/>
          </p:cNvSpPr>
          <p:nvPr/>
        </p:nvSpPr>
        <p:spPr bwMode="auto">
          <a:xfrm>
            <a:off x="5283200" y="5859703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140742" name="Text Box 6"/>
          <p:cNvSpPr txBox="1">
            <a:spLocks noChangeArrowheads="1"/>
          </p:cNvSpPr>
          <p:nvPr/>
        </p:nvSpPr>
        <p:spPr bwMode="auto">
          <a:xfrm>
            <a:off x="2954338" y="5005628"/>
            <a:ext cx="331787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s</a:t>
            </a:r>
          </a:p>
        </p:txBody>
      </p:sp>
      <p:sp>
        <p:nvSpPr>
          <p:cNvPr id="1140743" name="Text Box 7"/>
          <p:cNvSpPr txBox="1">
            <a:spLocks noChangeArrowheads="1"/>
          </p:cNvSpPr>
          <p:nvPr/>
        </p:nvSpPr>
        <p:spPr bwMode="auto">
          <a:xfrm>
            <a:off x="5168900" y="5370753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u</a:t>
            </a:r>
          </a:p>
        </p:txBody>
      </p:sp>
      <p:sp>
        <p:nvSpPr>
          <p:cNvPr id="1140744" name="Line 8"/>
          <p:cNvSpPr>
            <a:spLocks noChangeShapeType="1"/>
          </p:cNvSpPr>
          <p:nvPr/>
        </p:nvSpPr>
        <p:spPr bwMode="auto">
          <a:xfrm>
            <a:off x="3308350" y="5462828"/>
            <a:ext cx="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0745" name="Freeform 9"/>
          <p:cNvSpPr>
            <a:spLocks/>
          </p:cNvSpPr>
          <p:nvPr/>
        </p:nvSpPr>
        <p:spPr bwMode="auto">
          <a:xfrm>
            <a:off x="3302000" y="5462828"/>
            <a:ext cx="1981200" cy="5381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44" y="288"/>
              </a:cxn>
              <a:cxn ang="0">
                <a:pos x="832" y="88"/>
              </a:cxn>
              <a:cxn ang="0">
                <a:pos x="1248" y="288"/>
              </a:cxn>
            </a:cxnLst>
            <a:rect l="0" t="0" r="r" b="b"/>
            <a:pathLst>
              <a:path w="1248" h="339">
                <a:moveTo>
                  <a:pt x="0" y="0"/>
                </a:moveTo>
                <a:cubicBezTo>
                  <a:pt x="57" y="48"/>
                  <a:pt x="205" y="273"/>
                  <a:pt x="344" y="288"/>
                </a:cubicBezTo>
                <a:cubicBezTo>
                  <a:pt x="470" y="339"/>
                  <a:pt x="681" y="88"/>
                  <a:pt x="832" y="88"/>
                </a:cubicBezTo>
                <a:cubicBezTo>
                  <a:pt x="983" y="88"/>
                  <a:pt x="1161" y="246"/>
                  <a:pt x="1248" y="288"/>
                </a:cubicBezTo>
              </a:path>
            </a:pathLst>
          </a:cu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0747" name="Freeform 11"/>
          <p:cNvSpPr>
            <a:spLocks/>
          </p:cNvSpPr>
          <p:nvPr/>
        </p:nvSpPr>
        <p:spPr bwMode="auto">
          <a:xfrm>
            <a:off x="5384800" y="5577128"/>
            <a:ext cx="584200" cy="355600"/>
          </a:xfrm>
          <a:custGeom>
            <a:avLst/>
            <a:gdLst/>
            <a:ahLst/>
            <a:cxnLst>
              <a:cxn ang="0">
                <a:pos x="0" y="224"/>
              </a:cxn>
              <a:cxn ang="0">
                <a:pos x="368" y="0"/>
              </a:cxn>
            </a:cxnLst>
            <a:rect l="0" t="0" r="r" b="b"/>
            <a:pathLst>
              <a:path w="368" h="224">
                <a:moveTo>
                  <a:pt x="0" y="224"/>
                </a:moveTo>
                <a:lnTo>
                  <a:pt x="368" y="0"/>
                </a:lnTo>
              </a:path>
            </a:pathLst>
          </a:cu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0748" name="Oval 12"/>
          <p:cNvSpPr>
            <a:spLocks noChangeArrowheads="1"/>
          </p:cNvSpPr>
          <p:nvPr/>
        </p:nvSpPr>
        <p:spPr bwMode="auto">
          <a:xfrm>
            <a:off x="5975350" y="5462828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0749" name="Text Box 13"/>
          <p:cNvSpPr txBox="1">
            <a:spLocks noChangeArrowheads="1"/>
          </p:cNvSpPr>
          <p:nvPr/>
        </p:nvSpPr>
        <p:spPr bwMode="auto">
          <a:xfrm>
            <a:off x="6051550" y="5180253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0066FF"/>
                </a:solidFill>
                <a:latin typeface="Times New Roman" pitchFamily="35" charset="0"/>
              </a:rPr>
              <a:t>v</a:t>
            </a:r>
          </a:p>
        </p:txBody>
      </p:sp>
      <p:sp>
        <p:nvSpPr>
          <p:cNvPr id="1140751" name="Rectangle 15"/>
          <p:cNvSpPr>
            <a:spLocks noChangeArrowheads="1"/>
          </p:cNvSpPr>
          <p:nvPr/>
        </p:nvSpPr>
        <p:spPr bwMode="auto">
          <a:xfrm>
            <a:off x="3973513" y="5215178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>
                <a:solidFill>
                  <a:srgbClr val="009900"/>
                </a:solidFill>
                <a:latin typeface="Times New Roman" pitchFamily="35" charset="0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0739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Inductive Proof of BFS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19100" y="1219200"/>
          <a:ext cx="7446963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8046" name="Equation" r:id="rId3" imgW="5080000" imgH="482600" progId="Equation.DSMT4">
                  <p:embed/>
                </p:oleObj>
              </mc:Choice>
              <mc:Fallback>
                <p:oleObj name="Equation" r:id="rId3" imgW="5080000" imgH="482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1219200"/>
                        <a:ext cx="7446963" cy="706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7811" name="Object 3"/>
          <p:cNvGraphicFramePr>
            <a:graphicFrameLocks noChangeAspect="1"/>
          </p:cNvGraphicFramePr>
          <p:nvPr/>
        </p:nvGraphicFramePr>
        <p:xfrm>
          <a:off x="419100" y="2653166"/>
          <a:ext cx="508317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8047" name="Equation" r:id="rId5" imgW="3467100" imgH="241300" progId="Equation.DSMT4">
                  <p:embed/>
                </p:oleObj>
              </mc:Choice>
              <mc:Fallback>
                <p:oleObj name="Equation" r:id="rId5" imgW="3467100" imgH="2413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2653166"/>
                        <a:ext cx="5083175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7812" name="Object 4"/>
          <p:cNvGraphicFramePr>
            <a:graphicFrameLocks noChangeAspect="1"/>
          </p:cNvGraphicFramePr>
          <p:nvPr/>
        </p:nvGraphicFramePr>
        <p:xfrm>
          <a:off x="419100" y="3183799"/>
          <a:ext cx="6145213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8048" name="Equation" r:id="rId7" imgW="4191000" imgH="241300" progId="Equation.DSMT4">
                  <p:embed/>
                </p:oleObj>
              </mc:Choice>
              <mc:Fallback>
                <p:oleObj name="Equation" r:id="rId7" imgW="4191000" imgH="2413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3183799"/>
                        <a:ext cx="6145213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7813" name="Object 5"/>
          <p:cNvGraphicFramePr>
            <a:graphicFrameLocks noChangeAspect="1"/>
          </p:cNvGraphicFramePr>
          <p:nvPr/>
        </p:nvGraphicFramePr>
        <p:xfrm>
          <a:off x="419100" y="3778250"/>
          <a:ext cx="82677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8049" name="Equation" r:id="rId9" imgW="5638800" imgH="241300" progId="Equation.DSMT4">
                  <p:embed/>
                </p:oleObj>
              </mc:Choice>
              <mc:Fallback>
                <p:oleObj name="Equation" r:id="rId9" imgW="5638800" imgH="2413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3778250"/>
                        <a:ext cx="82677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7814" name="Object 6"/>
          <p:cNvGraphicFramePr>
            <a:graphicFrameLocks noChangeAspect="1"/>
          </p:cNvGraphicFramePr>
          <p:nvPr/>
        </p:nvGraphicFramePr>
        <p:xfrm>
          <a:off x="419100" y="4669317"/>
          <a:ext cx="7800975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8050" name="Equation" r:id="rId11" imgW="5321300" imgH="482600" progId="Equation.DSMT4">
                  <p:embed/>
                </p:oleObj>
              </mc:Choice>
              <mc:Fallback>
                <p:oleObj name="Equation" r:id="rId11" imgW="5321300" imgH="482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4669317"/>
                        <a:ext cx="7800975" cy="706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7815" name="Object 7"/>
          <p:cNvGraphicFramePr>
            <a:graphicFrameLocks noChangeAspect="1"/>
          </p:cNvGraphicFramePr>
          <p:nvPr/>
        </p:nvGraphicFramePr>
        <p:xfrm>
          <a:off x="419100" y="2101850"/>
          <a:ext cx="748347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8051" name="Equation" r:id="rId13" imgW="5105400" imgH="241300" progId="Equation.DSMT4">
                  <p:embed/>
                </p:oleObj>
              </mc:Choice>
              <mc:Fallback>
                <p:oleObj name="Equation" r:id="rId13" imgW="5105400" imgH="2413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2101850"/>
                        <a:ext cx="7483475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7816" name="Object 8"/>
          <p:cNvGraphicFramePr>
            <a:graphicFrameLocks noChangeAspect="1"/>
          </p:cNvGraphicFramePr>
          <p:nvPr/>
        </p:nvGraphicFramePr>
        <p:xfrm>
          <a:off x="419100" y="4245512"/>
          <a:ext cx="8385175" cy="355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8052" name="Equation" r:id="rId15" imgW="5689600" imgH="241300" progId="Equation.DSMT4">
                  <p:embed/>
                </p:oleObj>
              </mc:Choice>
              <mc:Fallback>
                <p:oleObj name="Equation" r:id="rId15" imgW="5689600" imgH="2413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4245512"/>
                        <a:ext cx="8385175" cy="3556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7817" name="Object 9"/>
          <p:cNvGraphicFramePr>
            <a:graphicFrameLocks noChangeAspect="1"/>
          </p:cNvGraphicFramePr>
          <p:nvPr/>
        </p:nvGraphicFramePr>
        <p:xfrm>
          <a:off x="419100" y="5545138"/>
          <a:ext cx="703580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8053" name="Equation" r:id="rId17" imgW="4800600" imgH="241300" progId="Equation.DSMT4">
                  <p:embed/>
                </p:oleObj>
              </mc:Choice>
              <mc:Fallback>
                <p:oleObj name="Equation" r:id="rId17" imgW="4800600" imgH="2413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5545138"/>
                        <a:ext cx="7035800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50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76213"/>
            <a:ext cx="8229600" cy="330200"/>
          </a:xfrm>
        </p:spPr>
        <p:txBody>
          <a:bodyPr/>
          <a:lstStyle/>
          <a:p>
            <a:r>
              <a:rPr lang="en-US" dirty="0" smtClean="0"/>
              <a:t>Correctness:  Formal Proof</a:t>
            </a:r>
            <a:endParaRPr lang="en-US" dirty="0"/>
          </a:p>
        </p:txBody>
      </p:sp>
      <p:graphicFrame>
        <p:nvGraphicFramePr>
          <p:cNvPr id="1130501" name="Object 5"/>
          <p:cNvGraphicFramePr>
            <a:graphicFrameLocks noChangeAspect="1"/>
          </p:cNvGraphicFramePr>
          <p:nvPr/>
        </p:nvGraphicFramePr>
        <p:xfrm>
          <a:off x="5448300" y="3340100"/>
          <a:ext cx="9144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666" name="Equation" r:id="rId3" imgW="914400" imgH="203040" progId="Equation.DSMT4">
                  <p:embed/>
                </p:oleObj>
              </mc:Choice>
              <mc:Fallback>
                <p:oleObj name="Equation" r:id="rId3" imgW="914400" imgH="203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8300" y="3340100"/>
                        <a:ext cx="9144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0502" name="Object 6"/>
          <p:cNvGraphicFramePr>
            <a:graphicFrameLocks noChangeAspect="1"/>
          </p:cNvGraphicFramePr>
          <p:nvPr/>
        </p:nvGraphicFramePr>
        <p:xfrm>
          <a:off x="158750" y="1169988"/>
          <a:ext cx="88630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667" name="Equation" r:id="rId5" imgW="5308560" imgH="228600" progId="Equation.DSMT4">
                  <p:embed/>
                </p:oleObj>
              </mc:Choice>
              <mc:Fallback>
                <p:oleObj name="Equation" r:id="rId5" imgW="530856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" y="1169988"/>
                        <a:ext cx="8863013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0503" name="Object 7"/>
          <p:cNvGraphicFramePr>
            <a:graphicFrameLocks noChangeAspect="1"/>
          </p:cNvGraphicFramePr>
          <p:nvPr/>
        </p:nvGraphicFramePr>
        <p:xfrm>
          <a:off x="135620" y="1846263"/>
          <a:ext cx="7880350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668" name="Equation" r:id="rId7" imgW="4724400" imgH="673100" progId="Equation.DSMT4">
                  <p:embed/>
                </p:oleObj>
              </mc:Choice>
              <mc:Fallback>
                <p:oleObj name="Equation" r:id="rId7" imgW="4724400" imgH="6731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620" y="1846263"/>
                        <a:ext cx="7880350" cy="1120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0504" name="Object 8"/>
          <p:cNvGraphicFramePr>
            <a:graphicFrameLocks noChangeAspect="1"/>
          </p:cNvGraphicFramePr>
          <p:nvPr/>
        </p:nvGraphicFramePr>
        <p:xfrm>
          <a:off x="428625" y="4257675"/>
          <a:ext cx="2630488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669" name="Equation" r:id="rId9" imgW="1485720" imgH="203040" progId="Equation.DSMT4">
                  <p:embed/>
                </p:oleObj>
              </mc:Choice>
              <mc:Fallback>
                <p:oleObj name="Equation" r:id="rId9" imgW="1485720" imgH="203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4257675"/>
                        <a:ext cx="2630488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0505" name="Object 9"/>
          <p:cNvGraphicFramePr>
            <a:graphicFrameLocks noChangeAspect="1"/>
          </p:cNvGraphicFramePr>
          <p:nvPr/>
        </p:nvGraphicFramePr>
        <p:xfrm>
          <a:off x="427038" y="4818063"/>
          <a:ext cx="2743200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670" name="Equation" r:id="rId11" imgW="1549080" imgH="203040" progId="Equation.DSMT4">
                  <p:embed/>
                </p:oleObj>
              </mc:Choice>
              <mc:Fallback>
                <p:oleObj name="Equation" r:id="rId11" imgW="1549080" imgH="203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038" y="4818063"/>
                        <a:ext cx="2743200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0506" name="Text Box 10"/>
          <p:cNvSpPr txBox="1">
            <a:spLocks noChangeArrowheads="1"/>
          </p:cNvSpPr>
          <p:nvPr/>
        </p:nvSpPr>
        <p:spPr bwMode="auto">
          <a:xfrm>
            <a:off x="180975" y="3268663"/>
            <a:ext cx="2095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0">
                <a:solidFill>
                  <a:schemeClr val="accent1"/>
                </a:solidFill>
                <a:latin typeface="Comic Sans MS" pitchFamily="35" charset="0"/>
              </a:rPr>
              <a:t>Two-step proof:</a:t>
            </a:r>
          </a:p>
        </p:txBody>
      </p:sp>
      <p:sp>
        <p:nvSpPr>
          <p:cNvPr id="1130507" name="Text Box 11"/>
          <p:cNvSpPr txBox="1">
            <a:spLocks noChangeArrowheads="1"/>
          </p:cNvSpPr>
          <p:nvPr/>
        </p:nvSpPr>
        <p:spPr bwMode="auto">
          <a:xfrm>
            <a:off x="379413" y="3741738"/>
            <a:ext cx="1233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0"/>
              <a:t>On exit: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506" grpId="0"/>
      <p:bldP spid="113050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98793" name="Object 9"/>
          <p:cNvGraphicFramePr>
            <a:graphicFrameLocks noChangeAspect="1"/>
          </p:cNvGraphicFramePr>
          <p:nvPr/>
        </p:nvGraphicFramePr>
        <p:xfrm>
          <a:off x="522288" y="339725"/>
          <a:ext cx="7172325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802" name="Equation" r:id="rId3" imgW="3403440" imgH="203040" progId="Equation.DSMT4">
                  <p:embed/>
                </p:oleObj>
              </mc:Choice>
              <mc:Fallback>
                <p:oleObj name="Equation" r:id="rId3" imgW="3403440" imgH="203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339725"/>
                        <a:ext cx="7172325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879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5171483"/>
              </p:ext>
            </p:extLst>
          </p:nvPr>
        </p:nvGraphicFramePr>
        <p:xfrm>
          <a:off x="528638" y="839788"/>
          <a:ext cx="7200900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803" name="Equation" r:id="rId5" imgW="3644900" imgH="203200" progId="Equation.DSMT4">
                  <p:embed/>
                </p:oleObj>
              </mc:Choice>
              <mc:Fallback>
                <p:oleObj name="Equation" r:id="rId5" imgW="3644900" imgH="203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" y="839788"/>
                        <a:ext cx="7200900" cy="401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8814" name="Object 30"/>
          <p:cNvGraphicFramePr>
            <a:graphicFrameLocks noChangeAspect="1"/>
          </p:cNvGraphicFramePr>
          <p:nvPr/>
        </p:nvGraphicFramePr>
        <p:xfrm>
          <a:off x="515938" y="2074863"/>
          <a:ext cx="1636712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804" name="Equation" r:id="rId7" imgW="914400" imgH="203040" progId="Equation.DSMT4">
                  <p:embed/>
                </p:oleObj>
              </mc:Choice>
              <mc:Fallback>
                <p:oleObj name="Equation" r:id="rId7" imgW="914400" imgH="203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074863"/>
                        <a:ext cx="1636712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8815" name="Object 31"/>
          <p:cNvGraphicFramePr>
            <a:graphicFrameLocks noChangeAspect="1"/>
          </p:cNvGraphicFramePr>
          <p:nvPr/>
        </p:nvGraphicFramePr>
        <p:xfrm>
          <a:off x="515938" y="2530475"/>
          <a:ext cx="8224837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805" name="Equation" r:id="rId9" imgW="4597200" imgH="203040" progId="Equation.DSMT4">
                  <p:embed/>
                </p:oleObj>
              </mc:Choice>
              <mc:Fallback>
                <p:oleObj name="Equation" r:id="rId9" imgW="4597200" imgH="203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530475"/>
                        <a:ext cx="8224837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8816" name="Object 32"/>
          <p:cNvGraphicFramePr>
            <a:graphicFrameLocks noChangeAspect="1"/>
          </p:cNvGraphicFramePr>
          <p:nvPr/>
        </p:nvGraphicFramePr>
        <p:xfrm>
          <a:off x="515938" y="3009900"/>
          <a:ext cx="7361237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806" name="Equation" r:id="rId11" imgW="4114800" imgH="203040" progId="Equation.DSMT4">
                  <p:embed/>
                </p:oleObj>
              </mc:Choice>
              <mc:Fallback>
                <p:oleObj name="Equation" r:id="rId11" imgW="4114800" imgH="203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3009900"/>
                        <a:ext cx="7361237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8817" name="Object 33"/>
          <p:cNvGraphicFramePr>
            <a:graphicFrameLocks noChangeAspect="1"/>
          </p:cNvGraphicFramePr>
          <p:nvPr/>
        </p:nvGraphicFramePr>
        <p:xfrm>
          <a:off x="515938" y="3649663"/>
          <a:ext cx="2000250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807" name="Equation" r:id="rId13" imgW="1117440" imgH="203040" progId="Equation.DSMT4">
                  <p:embed/>
                </p:oleObj>
              </mc:Choice>
              <mc:Fallback>
                <p:oleObj name="Equation" r:id="rId13" imgW="1117440" imgH="2030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3649663"/>
                        <a:ext cx="2000250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8818" name="Object 34"/>
          <p:cNvGraphicFramePr>
            <a:graphicFrameLocks noChangeAspect="1"/>
          </p:cNvGraphicFramePr>
          <p:nvPr/>
        </p:nvGraphicFramePr>
        <p:xfrm>
          <a:off x="1401763" y="4021138"/>
          <a:ext cx="1362075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808" name="Equation" r:id="rId15" imgW="761760" imgH="203040" progId="Equation.DSMT4">
                  <p:embed/>
                </p:oleObj>
              </mc:Choice>
              <mc:Fallback>
                <p:oleObj name="Equation" r:id="rId15" imgW="761760" imgH="2030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1763" y="4021138"/>
                        <a:ext cx="1362075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8819" name="Object 35"/>
          <p:cNvGraphicFramePr>
            <a:graphicFrameLocks noChangeAspect="1"/>
          </p:cNvGraphicFramePr>
          <p:nvPr/>
        </p:nvGraphicFramePr>
        <p:xfrm>
          <a:off x="1384300" y="4460875"/>
          <a:ext cx="102235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809" name="Equation" r:id="rId17" imgW="571320" imgH="203040" progId="Equation.DSMT4">
                  <p:embed/>
                </p:oleObj>
              </mc:Choice>
              <mc:Fallback>
                <p:oleObj name="Equation" r:id="rId17" imgW="571320" imgH="2030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4300" y="4460875"/>
                        <a:ext cx="1022350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4286250" y="3709988"/>
            <a:ext cx="3402013" cy="1131887"/>
            <a:chOff x="2700" y="2337"/>
            <a:chExt cx="2143" cy="713"/>
          </a:xfrm>
        </p:grpSpPr>
        <p:sp>
          <p:nvSpPr>
            <p:cNvPr id="1398804" name="Text Box 20"/>
            <p:cNvSpPr txBox="1">
              <a:spLocks noChangeArrowheads="1"/>
            </p:cNvSpPr>
            <p:nvPr/>
          </p:nvSpPr>
          <p:spPr bwMode="auto">
            <a:xfrm>
              <a:off x="4051" y="2646"/>
              <a:ext cx="236" cy="346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solidFill>
                    <a:schemeClr val="accent1"/>
                  </a:solidFill>
                  <a:latin typeface="Times New Roman" pitchFamily="35" charset="0"/>
                </a:rPr>
                <a:t>u</a:t>
              </a:r>
            </a:p>
          </p:txBody>
        </p:sp>
        <p:sp>
          <p:nvSpPr>
            <p:cNvPr id="1398806" name="Oval 22"/>
            <p:cNvSpPr>
              <a:spLocks noChangeArrowheads="1"/>
            </p:cNvSpPr>
            <p:nvPr/>
          </p:nvSpPr>
          <p:spPr bwMode="auto">
            <a:xfrm>
              <a:off x="4123" y="2954"/>
              <a:ext cx="96" cy="96"/>
            </a:xfrm>
            <a:prstGeom prst="ellipse">
              <a:avLst/>
            </a:prstGeom>
            <a:solidFill>
              <a:schemeClr val="tx2"/>
            </a:solidFill>
            <a:ln w="5715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endParaRPr lang="en-US" sz="3000" b="0">
                <a:latin typeface="Times New Roman" pitchFamily="35" charset="0"/>
              </a:endParaRPr>
            </a:p>
          </p:txBody>
        </p:sp>
        <p:sp>
          <p:nvSpPr>
            <p:cNvPr id="1398807" name="Freeform 23"/>
            <p:cNvSpPr>
              <a:spLocks/>
            </p:cNvSpPr>
            <p:nvPr/>
          </p:nvSpPr>
          <p:spPr bwMode="auto">
            <a:xfrm>
              <a:off x="2875" y="2704"/>
              <a:ext cx="1248" cy="33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4" y="288"/>
                </a:cxn>
                <a:cxn ang="0">
                  <a:pos x="832" y="88"/>
                </a:cxn>
                <a:cxn ang="0">
                  <a:pos x="1248" y="288"/>
                </a:cxn>
              </a:cxnLst>
              <a:rect l="0" t="0" r="r" b="b"/>
              <a:pathLst>
                <a:path w="1248" h="339">
                  <a:moveTo>
                    <a:pt x="0" y="0"/>
                  </a:moveTo>
                  <a:cubicBezTo>
                    <a:pt x="57" y="48"/>
                    <a:pt x="205" y="273"/>
                    <a:pt x="344" y="288"/>
                  </a:cubicBezTo>
                  <a:cubicBezTo>
                    <a:pt x="470" y="339"/>
                    <a:pt x="681" y="88"/>
                    <a:pt x="832" y="88"/>
                  </a:cubicBezTo>
                  <a:cubicBezTo>
                    <a:pt x="983" y="88"/>
                    <a:pt x="1161" y="246"/>
                    <a:pt x="1248" y="288"/>
                  </a:cubicBezTo>
                </a:path>
              </a:pathLst>
            </a:custGeom>
            <a:noFill/>
            <a:ln w="38100">
              <a:solidFill>
                <a:srgbClr val="5F5F5F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8808" name="Freeform 24"/>
            <p:cNvSpPr>
              <a:spLocks/>
            </p:cNvSpPr>
            <p:nvPr/>
          </p:nvSpPr>
          <p:spPr bwMode="auto">
            <a:xfrm>
              <a:off x="4187" y="2771"/>
              <a:ext cx="398" cy="229"/>
            </a:xfrm>
            <a:custGeom>
              <a:avLst/>
              <a:gdLst/>
              <a:ahLst/>
              <a:cxnLst>
                <a:cxn ang="0">
                  <a:pos x="0" y="224"/>
                </a:cxn>
                <a:cxn ang="0">
                  <a:pos x="368" y="0"/>
                </a:cxn>
              </a:cxnLst>
              <a:rect l="0" t="0" r="r" b="b"/>
              <a:pathLst>
                <a:path w="368" h="224">
                  <a:moveTo>
                    <a:pt x="0" y="224"/>
                  </a:moveTo>
                  <a:lnTo>
                    <a:pt x="368" y="0"/>
                  </a:lnTo>
                </a:path>
              </a:pathLst>
            </a:cu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25"/>
            <p:cNvGrpSpPr>
              <a:grpSpLocks/>
            </p:cNvGrpSpPr>
            <p:nvPr/>
          </p:nvGrpSpPr>
          <p:grpSpPr bwMode="auto">
            <a:xfrm>
              <a:off x="4559" y="2526"/>
              <a:ext cx="284" cy="346"/>
              <a:chOff x="5230" y="2439"/>
              <a:chExt cx="284" cy="346"/>
            </a:xfrm>
          </p:grpSpPr>
          <p:sp>
            <p:nvSpPr>
              <p:cNvPr id="1398810" name="Text Box 26"/>
              <p:cNvSpPr txBox="1">
                <a:spLocks noChangeArrowheads="1"/>
              </p:cNvSpPr>
              <p:nvPr/>
            </p:nvSpPr>
            <p:spPr bwMode="auto">
              <a:xfrm>
                <a:off x="5278" y="2439"/>
                <a:ext cx="236" cy="346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3000" b="0">
                    <a:solidFill>
                      <a:schemeClr val="tx2"/>
                    </a:solidFill>
                    <a:latin typeface="Times New Roman" pitchFamily="35" charset="0"/>
                  </a:rPr>
                  <a:t>v</a:t>
                </a:r>
              </a:p>
            </p:txBody>
          </p:sp>
          <p:sp>
            <p:nvSpPr>
              <p:cNvPr id="1398811" name="Oval 27"/>
              <p:cNvSpPr>
                <a:spLocks noChangeArrowheads="1"/>
              </p:cNvSpPr>
              <p:nvPr/>
            </p:nvSpPr>
            <p:spPr bwMode="auto">
              <a:xfrm>
                <a:off x="5230" y="2617"/>
                <a:ext cx="96" cy="96"/>
              </a:xfrm>
              <a:prstGeom prst="ellipse">
                <a:avLst/>
              </a:prstGeom>
              <a:solidFill>
                <a:schemeClr val="tx2"/>
              </a:solidFill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398820" name="Oval 36"/>
            <p:cNvSpPr>
              <a:spLocks noChangeArrowheads="1"/>
            </p:cNvSpPr>
            <p:nvPr/>
          </p:nvSpPr>
          <p:spPr bwMode="auto">
            <a:xfrm>
              <a:off x="2811" y="2627"/>
              <a:ext cx="96" cy="96"/>
            </a:xfrm>
            <a:prstGeom prst="ellipse">
              <a:avLst/>
            </a:prstGeom>
            <a:solidFill>
              <a:schemeClr val="tx2"/>
            </a:solidFill>
            <a:ln w="57150">
              <a:solidFill>
                <a:srgbClr val="5F5F5F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endParaRPr lang="en-US" sz="3000" b="0">
                <a:latin typeface="Times New Roman" pitchFamily="35" charset="0"/>
              </a:endParaRPr>
            </a:p>
          </p:txBody>
        </p:sp>
        <p:sp>
          <p:nvSpPr>
            <p:cNvPr id="1398821" name="Text Box 37"/>
            <p:cNvSpPr txBox="1">
              <a:spLocks noChangeArrowheads="1"/>
            </p:cNvSpPr>
            <p:nvPr/>
          </p:nvSpPr>
          <p:spPr bwMode="auto">
            <a:xfrm>
              <a:off x="2700" y="2337"/>
              <a:ext cx="209" cy="346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solidFill>
                    <a:srgbClr val="5F5F5F"/>
                  </a:solidFill>
                  <a:latin typeface="Times New Roman" pitchFamily="35" charset="0"/>
                </a:rPr>
                <a:t>s</a:t>
              </a:r>
            </a:p>
          </p:txBody>
        </p:sp>
      </p:grpSp>
      <p:graphicFrame>
        <p:nvGraphicFramePr>
          <p:cNvPr id="1398823" name="Object 39"/>
          <p:cNvGraphicFramePr>
            <a:graphicFrameLocks noChangeAspect="1"/>
          </p:cNvGraphicFramePr>
          <p:nvPr/>
        </p:nvGraphicFramePr>
        <p:xfrm>
          <a:off x="549275" y="5157788"/>
          <a:ext cx="6908800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810" name="Equation" r:id="rId19" imgW="3860640" imgH="431640" progId="Equation.DSMT4">
                  <p:embed/>
                </p:oleObj>
              </mc:Choice>
              <mc:Fallback>
                <p:oleObj name="Equation" r:id="rId19" imgW="3860640" imgH="4316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5157788"/>
                        <a:ext cx="6908800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8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8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8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8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8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8967" name="Object 7"/>
          <p:cNvGraphicFramePr>
            <a:graphicFrameLocks noChangeAspect="1"/>
          </p:cNvGraphicFramePr>
          <p:nvPr/>
        </p:nvGraphicFramePr>
        <p:xfrm>
          <a:off x="273050" y="661988"/>
          <a:ext cx="5800725" cy="566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142" name="Equation" r:id="rId3" imgW="4660900" imgH="4546600" progId="Equation.DSMT4">
                  <p:embed/>
                </p:oleObj>
              </mc:Choice>
              <mc:Fallback>
                <p:oleObj name="Equation" r:id="rId3" imgW="4660900" imgH="45466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" y="661988"/>
                        <a:ext cx="5800725" cy="566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3574" name="Object 6"/>
          <p:cNvGraphicFramePr>
            <a:graphicFrameLocks noChangeAspect="1"/>
          </p:cNvGraphicFramePr>
          <p:nvPr/>
        </p:nvGraphicFramePr>
        <p:xfrm>
          <a:off x="2517775" y="3855738"/>
          <a:ext cx="6596063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143" name="Equation" r:id="rId5" imgW="3670200" imgH="203040" progId="Equation.DSMT4">
                  <p:embed/>
                </p:oleObj>
              </mc:Choice>
              <mc:Fallback>
                <p:oleObj name="Equation" r:id="rId5" imgW="3670200" imgH="203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7775" y="3855738"/>
                        <a:ext cx="6596063" cy="36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3576" name="Oval 8"/>
          <p:cNvSpPr>
            <a:spLocks noChangeArrowheads="1"/>
          </p:cNvSpPr>
          <p:nvPr/>
        </p:nvSpPr>
        <p:spPr bwMode="auto">
          <a:xfrm>
            <a:off x="2239368" y="5138588"/>
            <a:ext cx="1984375" cy="398462"/>
          </a:xfrm>
          <a:prstGeom prst="ellips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133577" name="Object 9"/>
          <p:cNvGraphicFramePr>
            <a:graphicFrameLocks noChangeAspect="1"/>
          </p:cNvGraphicFramePr>
          <p:nvPr/>
        </p:nvGraphicFramePr>
        <p:xfrm>
          <a:off x="4260255" y="5211613"/>
          <a:ext cx="1179513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144" name="Equation" r:id="rId7" imgW="761760" imgH="203040" progId="Equation.DSMT4">
                  <p:embed/>
                </p:oleObj>
              </mc:Choice>
              <mc:Fallback>
                <p:oleObj name="Equation" r:id="rId7" imgW="76176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0255" y="5211613"/>
                        <a:ext cx="1179513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3578" name="Object 10"/>
          <p:cNvGraphicFramePr>
            <a:graphicFrameLocks noChangeAspect="1"/>
          </p:cNvGraphicFramePr>
          <p:nvPr/>
        </p:nvGraphicFramePr>
        <p:xfrm>
          <a:off x="5496918" y="5210025"/>
          <a:ext cx="884237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145" name="Equation" r:id="rId9" imgW="571320" imgH="203040" progId="Equation.DSMT4">
                  <p:embed/>
                </p:oleObj>
              </mc:Choice>
              <mc:Fallback>
                <p:oleObj name="Equation" r:id="rId9" imgW="571320" imgH="203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6918" y="5210025"/>
                        <a:ext cx="884237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3579" name="Object 11"/>
          <p:cNvGraphicFramePr>
            <a:graphicFrameLocks noChangeAspect="1"/>
          </p:cNvGraphicFramePr>
          <p:nvPr/>
        </p:nvGraphicFramePr>
        <p:xfrm>
          <a:off x="1958975" y="126206"/>
          <a:ext cx="7172325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146" name="Equation" r:id="rId11" imgW="3403440" imgH="203040" progId="Equation.DSMT4">
                  <p:embed/>
                </p:oleObj>
              </mc:Choice>
              <mc:Fallback>
                <p:oleObj name="Equation" r:id="rId11" imgW="3403440" imgH="203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8975" y="126206"/>
                        <a:ext cx="7172325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358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6588488"/>
              </p:ext>
            </p:extLst>
          </p:nvPr>
        </p:nvGraphicFramePr>
        <p:xfrm>
          <a:off x="1963738" y="554038"/>
          <a:ext cx="720407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147" name="Equation" r:id="rId13" imgW="3644900" imgH="203200" progId="Equation.DSMT4">
                  <p:embed/>
                </p:oleObj>
              </mc:Choice>
              <mc:Fallback>
                <p:oleObj name="Equation" r:id="rId13" imgW="3644900" imgH="203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3738" y="554038"/>
                        <a:ext cx="7204075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3592" name="Oval 24"/>
          <p:cNvSpPr>
            <a:spLocks noChangeArrowheads="1"/>
          </p:cNvSpPr>
          <p:nvPr/>
        </p:nvSpPr>
        <p:spPr bwMode="auto">
          <a:xfrm>
            <a:off x="5392738" y="2638425"/>
            <a:ext cx="152400" cy="152400"/>
          </a:xfrm>
          <a:prstGeom prst="ellipse">
            <a:avLst/>
          </a:prstGeom>
          <a:solidFill>
            <a:schemeClr val="tx2"/>
          </a:solidFill>
          <a:ln w="57150">
            <a:solidFill>
              <a:srgbClr val="5F5F5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133593" name="Text Box 25"/>
          <p:cNvSpPr txBox="1">
            <a:spLocks noChangeArrowheads="1"/>
          </p:cNvSpPr>
          <p:nvPr/>
        </p:nvSpPr>
        <p:spPr bwMode="auto">
          <a:xfrm>
            <a:off x="5026025" y="2187575"/>
            <a:ext cx="331788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5F5F5F"/>
                </a:solidFill>
                <a:latin typeface="Times New Roman" pitchFamily="35" charset="0"/>
              </a:rPr>
              <a:t>s</a:t>
            </a:r>
          </a:p>
        </p:txBody>
      </p:sp>
      <p:sp>
        <p:nvSpPr>
          <p:cNvPr id="1133594" name="Line 26"/>
          <p:cNvSpPr>
            <a:spLocks noChangeShapeType="1"/>
          </p:cNvSpPr>
          <p:nvPr/>
        </p:nvSpPr>
        <p:spPr bwMode="auto">
          <a:xfrm>
            <a:off x="5468938" y="2714625"/>
            <a:ext cx="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5462588" y="2622550"/>
            <a:ext cx="2714625" cy="641350"/>
            <a:chOff x="3546" y="2559"/>
            <a:chExt cx="1710" cy="404"/>
          </a:xfrm>
        </p:grpSpPr>
        <p:sp>
          <p:nvSpPr>
            <p:cNvPr id="1133596" name="Text Box 28"/>
            <p:cNvSpPr txBox="1">
              <a:spLocks noChangeArrowheads="1"/>
            </p:cNvSpPr>
            <p:nvPr/>
          </p:nvSpPr>
          <p:spPr bwMode="auto">
            <a:xfrm>
              <a:off x="4722" y="2559"/>
              <a:ext cx="236" cy="346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solidFill>
                    <a:srgbClr val="5F5F5F"/>
                  </a:solidFill>
                  <a:latin typeface="Times New Roman" pitchFamily="35" charset="0"/>
                </a:rPr>
                <a:t>u</a:t>
              </a:r>
            </a:p>
          </p:txBody>
        </p:sp>
        <p:grpSp>
          <p:nvGrpSpPr>
            <p:cNvPr id="3" name="Group 29"/>
            <p:cNvGrpSpPr>
              <a:grpSpLocks/>
            </p:cNvGrpSpPr>
            <p:nvPr/>
          </p:nvGrpSpPr>
          <p:grpSpPr bwMode="auto">
            <a:xfrm>
              <a:off x="3546" y="2617"/>
              <a:ext cx="1710" cy="346"/>
              <a:chOff x="3546" y="2617"/>
              <a:chExt cx="1710" cy="346"/>
            </a:xfrm>
          </p:grpSpPr>
          <p:sp>
            <p:nvSpPr>
              <p:cNvPr id="1133598" name="Oval 30"/>
              <p:cNvSpPr>
                <a:spLocks noChangeArrowheads="1"/>
              </p:cNvSpPr>
              <p:nvPr/>
            </p:nvSpPr>
            <p:spPr bwMode="auto">
              <a:xfrm>
                <a:off x="4794" y="2867"/>
                <a:ext cx="96" cy="96"/>
              </a:xfrm>
              <a:prstGeom prst="ellipse">
                <a:avLst/>
              </a:prstGeom>
              <a:solidFill>
                <a:schemeClr val="tx2"/>
              </a:solidFill>
              <a:ln w="57150">
                <a:solidFill>
                  <a:srgbClr val="5F5F5F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50000"/>
                  </a:spcBef>
                </a:pPr>
                <a:endParaRPr lang="en-US" sz="3000" b="0">
                  <a:latin typeface="Times New Roman" pitchFamily="35" charset="0"/>
                </a:endParaRPr>
              </a:p>
            </p:txBody>
          </p:sp>
          <p:sp>
            <p:nvSpPr>
              <p:cNvPr id="1133599" name="Freeform 31"/>
              <p:cNvSpPr>
                <a:spLocks/>
              </p:cNvSpPr>
              <p:nvPr/>
            </p:nvSpPr>
            <p:spPr bwMode="auto">
              <a:xfrm>
                <a:off x="3546" y="2617"/>
                <a:ext cx="1248" cy="33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44" y="288"/>
                  </a:cxn>
                  <a:cxn ang="0">
                    <a:pos x="832" y="88"/>
                  </a:cxn>
                  <a:cxn ang="0">
                    <a:pos x="1248" y="288"/>
                  </a:cxn>
                </a:cxnLst>
                <a:rect l="0" t="0" r="r" b="b"/>
                <a:pathLst>
                  <a:path w="1248" h="339">
                    <a:moveTo>
                      <a:pt x="0" y="0"/>
                    </a:moveTo>
                    <a:cubicBezTo>
                      <a:pt x="57" y="48"/>
                      <a:pt x="205" y="273"/>
                      <a:pt x="344" y="288"/>
                    </a:cubicBezTo>
                    <a:cubicBezTo>
                      <a:pt x="470" y="339"/>
                      <a:pt x="681" y="88"/>
                      <a:pt x="832" y="88"/>
                    </a:cubicBezTo>
                    <a:cubicBezTo>
                      <a:pt x="983" y="88"/>
                      <a:pt x="1161" y="246"/>
                      <a:pt x="1248" y="288"/>
                    </a:cubicBezTo>
                  </a:path>
                </a:pathLst>
              </a:custGeom>
              <a:noFill/>
              <a:ln w="38100">
                <a:solidFill>
                  <a:srgbClr val="5F5F5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3600" name="Freeform 32"/>
              <p:cNvSpPr>
                <a:spLocks/>
              </p:cNvSpPr>
              <p:nvPr/>
            </p:nvSpPr>
            <p:spPr bwMode="auto">
              <a:xfrm>
                <a:off x="4858" y="2684"/>
                <a:ext cx="398" cy="229"/>
              </a:xfrm>
              <a:custGeom>
                <a:avLst/>
                <a:gdLst/>
                <a:ahLst/>
                <a:cxnLst>
                  <a:cxn ang="0">
                    <a:pos x="0" y="224"/>
                  </a:cxn>
                  <a:cxn ang="0">
                    <a:pos x="368" y="0"/>
                  </a:cxn>
                </a:cxnLst>
                <a:rect l="0" t="0" r="r" b="b"/>
                <a:pathLst>
                  <a:path w="368" h="224">
                    <a:moveTo>
                      <a:pt x="0" y="224"/>
                    </a:moveTo>
                    <a:lnTo>
                      <a:pt x="368" y="0"/>
                    </a:lnTo>
                  </a:path>
                </a:pathLst>
              </a:custGeom>
              <a:noFill/>
              <a:ln w="38100">
                <a:solidFill>
                  <a:schemeClr val="tx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8135938" y="2432050"/>
            <a:ext cx="450850" cy="549275"/>
            <a:chOff x="5230" y="2439"/>
            <a:chExt cx="284" cy="346"/>
          </a:xfrm>
        </p:grpSpPr>
        <p:sp>
          <p:nvSpPr>
            <p:cNvPr id="1133602" name="Text Box 34"/>
            <p:cNvSpPr txBox="1">
              <a:spLocks noChangeArrowheads="1"/>
            </p:cNvSpPr>
            <p:nvPr/>
          </p:nvSpPr>
          <p:spPr bwMode="auto">
            <a:xfrm>
              <a:off x="5278" y="2439"/>
              <a:ext cx="236" cy="346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solidFill>
                    <a:schemeClr val="accent1"/>
                  </a:solidFill>
                  <a:latin typeface="Times New Roman" pitchFamily="35" charset="0"/>
                </a:rPr>
                <a:t>v</a:t>
              </a:r>
            </a:p>
          </p:txBody>
        </p:sp>
        <p:sp>
          <p:nvSpPr>
            <p:cNvPr id="1133603" name="Oval 35"/>
            <p:cNvSpPr>
              <a:spLocks noChangeArrowheads="1"/>
            </p:cNvSpPr>
            <p:nvPr/>
          </p:nvSpPr>
          <p:spPr bwMode="auto">
            <a:xfrm>
              <a:off x="5230" y="2617"/>
              <a:ext cx="96" cy="96"/>
            </a:xfrm>
            <a:prstGeom prst="ellipse">
              <a:avLst/>
            </a:prstGeom>
            <a:solidFill>
              <a:schemeClr val="tx2"/>
            </a:solidFill>
            <a:ln w="5715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3576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97762" name="Object 2"/>
          <p:cNvGraphicFramePr>
            <a:graphicFrameLocks noChangeAspect="1"/>
          </p:cNvGraphicFramePr>
          <p:nvPr/>
        </p:nvGraphicFramePr>
        <p:xfrm>
          <a:off x="1076325" y="309563"/>
          <a:ext cx="71628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018" name="Equation" r:id="rId3" imgW="3352680" imgH="203040" progId="Equation.DSMT4">
                  <p:embed/>
                </p:oleObj>
              </mc:Choice>
              <mc:Fallback>
                <p:oleObj name="Equation" r:id="rId3" imgW="3352680" imgH="203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6325" y="309563"/>
                        <a:ext cx="7162800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7763" name="Object 3"/>
          <p:cNvGraphicFramePr>
            <a:graphicFrameLocks noChangeAspect="1"/>
          </p:cNvGraphicFramePr>
          <p:nvPr/>
        </p:nvGraphicFramePr>
        <p:xfrm>
          <a:off x="188913" y="931863"/>
          <a:ext cx="2189162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019" name="Equation" r:id="rId5" imgW="1549080" imgH="203040" progId="Equation.DSMT4">
                  <p:embed/>
                </p:oleObj>
              </mc:Choice>
              <mc:Fallback>
                <p:oleObj name="Equation" r:id="rId5" imgW="154908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913" y="931863"/>
                        <a:ext cx="2189162" cy="287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7764" name="Object 4"/>
          <p:cNvGraphicFramePr>
            <a:graphicFrameLocks noChangeAspect="1"/>
          </p:cNvGraphicFramePr>
          <p:nvPr/>
        </p:nvGraphicFramePr>
        <p:xfrm>
          <a:off x="425450" y="1385888"/>
          <a:ext cx="6156325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020" name="Equation" r:id="rId7" imgW="4356000" imgH="203040" progId="Equation.DSMT4">
                  <p:embed/>
                </p:oleObj>
              </mc:Choice>
              <mc:Fallback>
                <p:oleObj name="Equation" r:id="rId7" imgW="4356000" imgH="203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" y="1385888"/>
                        <a:ext cx="6156325" cy="287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7765" name="Object 5"/>
          <p:cNvGraphicFramePr>
            <a:graphicFrameLocks noChangeAspect="1"/>
          </p:cNvGraphicFramePr>
          <p:nvPr/>
        </p:nvGraphicFramePr>
        <p:xfrm>
          <a:off x="425450" y="1835150"/>
          <a:ext cx="6750050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021" name="Equation" r:id="rId9" imgW="4775040" imgH="203040" progId="Equation.DSMT4">
                  <p:embed/>
                </p:oleObj>
              </mc:Choice>
              <mc:Fallback>
                <p:oleObj name="Equation" r:id="rId9" imgW="4775040" imgH="203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" y="1835150"/>
                        <a:ext cx="6750050" cy="28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7766" name="Object 6"/>
          <p:cNvGraphicFramePr>
            <a:graphicFrameLocks noChangeAspect="1"/>
          </p:cNvGraphicFramePr>
          <p:nvPr/>
        </p:nvGraphicFramePr>
        <p:xfrm>
          <a:off x="425450" y="2701925"/>
          <a:ext cx="5386388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022" name="Equation" r:id="rId11" imgW="3809880" imgH="203040" progId="Equation.DSMT4">
                  <p:embed/>
                </p:oleObj>
              </mc:Choice>
              <mc:Fallback>
                <p:oleObj name="Equation" r:id="rId11" imgW="3809880" imgH="203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" y="2701925"/>
                        <a:ext cx="5386388" cy="28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97769" name="Oval 9"/>
          <p:cNvSpPr>
            <a:spLocks noChangeArrowheads="1"/>
          </p:cNvSpPr>
          <p:nvPr/>
        </p:nvSpPr>
        <p:spPr bwMode="auto">
          <a:xfrm>
            <a:off x="5559425" y="4078288"/>
            <a:ext cx="152400" cy="152400"/>
          </a:xfrm>
          <a:prstGeom prst="ellipse">
            <a:avLst/>
          </a:prstGeom>
          <a:solidFill>
            <a:schemeClr val="tx2"/>
          </a:solidFill>
          <a:ln w="57150">
            <a:solidFill>
              <a:srgbClr val="5F5F5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397771" name="Text Box 11"/>
          <p:cNvSpPr txBox="1">
            <a:spLocks noChangeArrowheads="1"/>
          </p:cNvSpPr>
          <p:nvPr/>
        </p:nvSpPr>
        <p:spPr bwMode="auto">
          <a:xfrm>
            <a:off x="5192713" y="3627438"/>
            <a:ext cx="331787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solidFill>
                  <a:srgbClr val="5F5F5F"/>
                </a:solidFill>
                <a:latin typeface="Times New Roman" pitchFamily="35" charset="0"/>
              </a:rPr>
              <a:t>s</a:t>
            </a:r>
          </a:p>
        </p:txBody>
      </p:sp>
      <p:sp>
        <p:nvSpPr>
          <p:cNvPr id="1397773" name="Line 13"/>
          <p:cNvSpPr>
            <a:spLocks noChangeShapeType="1"/>
          </p:cNvSpPr>
          <p:nvPr/>
        </p:nvSpPr>
        <p:spPr bwMode="auto">
          <a:xfrm>
            <a:off x="5635625" y="4154488"/>
            <a:ext cx="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5629275" y="4062413"/>
            <a:ext cx="2714625" cy="641350"/>
            <a:chOff x="3546" y="2559"/>
            <a:chExt cx="1710" cy="404"/>
          </a:xfrm>
        </p:grpSpPr>
        <p:sp>
          <p:nvSpPr>
            <p:cNvPr id="1397772" name="Text Box 12"/>
            <p:cNvSpPr txBox="1">
              <a:spLocks noChangeArrowheads="1"/>
            </p:cNvSpPr>
            <p:nvPr/>
          </p:nvSpPr>
          <p:spPr bwMode="auto">
            <a:xfrm>
              <a:off x="4722" y="2559"/>
              <a:ext cx="236" cy="346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solidFill>
                    <a:srgbClr val="5F5F5F"/>
                  </a:solidFill>
                  <a:latin typeface="Times New Roman" pitchFamily="35" charset="0"/>
                </a:rPr>
                <a:t>u</a:t>
              </a:r>
            </a:p>
          </p:txBody>
        </p:sp>
        <p:grpSp>
          <p:nvGrpSpPr>
            <p:cNvPr id="3" name="Group 42"/>
            <p:cNvGrpSpPr>
              <a:grpSpLocks/>
            </p:cNvGrpSpPr>
            <p:nvPr/>
          </p:nvGrpSpPr>
          <p:grpSpPr bwMode="auto">
            <a:xfrm>
              <a:off x="3546" y="2617"/>
              <a:ext cx="1710" cy="346"/>
              <a:chOff x="3546" y="2617"/>
              <a:chExt cx="1710" cy="346"/>
            </a:xfrm>
          </p:grpSpPr>
          <p:sp>
            <p:nvSpPr>
              <p:cNvPr id="1397770" name="Oval 10"/>
              <p:cNvSpPr>
                <a:spLocks noChangeArrowheads="1"/>
              </p:cNvSpPr>
              <p:nvPr/>
            </p:nvSpPr>
            <p:spPr bwMode="auto">
              <a:xfrm>
                <a:off x="4794" y="2867"/>
                <a:ext cx="96" cy="96"/>
              </a:xfrm>
              <a:prstGeom prst="ellipse">
                <a:avLst/>
              </a:prstGeom>
              <a:solidFill>
                <a:schemeClr val="tx2"/>
              </a:solidFill>
              <a:ln w="57150">
                <a:solidFill>
                  <a:srgbClr val="5F5F5F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spcBef>
                    <a:spcPct val="50000"/>
                  </a:spcBef>
                </a:pPr>
                <a:endParaRPr lang="en-US" sz="3000" b="0">
                  <a:latin typeface="Times New Roman" pitchFamily="35" charset="0"/>
                </a:endParaRPr>
              </a:p>
            </p:txBody>
          </p:sp>
          <p:sp>
            <p:nvSpPr>
              <p:cNvPr id="1397774" name="Freeform 14"/>
              <p:cNvSpPr>
                <a:spLocks/>
              </p:cNvSpPr>
              <p:nvPr/>
            </p:nvSpPr>
            <p:spPr bwMode="auto">
              <a:xfrm>
                <a:off x="3546" y="2617"/>
                <a:ext cx="1248" cy="33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44" y="288"/>
                  </a:cxn>
                  <a:cxn ang="0">
                    <a:pos x="832" y="88"/>
                  </a:cxn>
                  <a:cxn ang="0">
                    <a:pos x="1248" y="288"/>
                  </a:cxn>
                </a:cxnLst>
                <a:rect l="0" t="0" r="r" b="b"/>
                <a:pathLst>
                  <a:path w="1248" h="339">
                    <a:moveTo>
                      <a:pt x="0" y="0"/>
                    </a:moveTo>
                    <a:cubicBezTo>
                      <a:pt x="57" y="48"/>
                      <a:pt x="205" y="273"/>
                      <a:pt x="344" y="288"/>
                    </a:cubicBezTo>
                    <a:cubicBezTo>
                      <a:pt x="470" y="339"/>
                      <a:pt x="681" y="88"/>
                      <a:pt x="832" y="88"/>
                    </a:cubicBezTo>
                    <a:cubicBezTo>
                      <a:pt x="983" y="88"/>
                      <a:pt x="1161" y="246"/>
                      <a:pt x="1248" y="288"/>
                    </a:cubicBezTo>
                  </a:path>
                </a:pathLst>
              </a:custGeom>
              <a:noFill/>
              <a:ln w="38100">
                <a:solidFill>
                  <a:srgbClr val="5F5F5F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7775" name="Freeform 15"/>
              <p:cNvSpPr>
                <a:spLocks/>
              </p:cNvSpPr>
              <p:nvPr/>
            </p:nvSpPr>
            <p:spPr bwMode="auto">
              <a:xfrm>
                <a:off x="4858" y="2684"/>
                <a:ext cx="398" cy="229"/>
              </a:xfrm>
              <a:custGeom>
                <a:avLst/>
                <a:gdLst/>
                <a:ahLst/>
                <a:cxnLst>
                  <a:cxn ang="0">
                    <a:pos x="0" y="224"/>
                  </a:cxn>
                  <a:cxn ang="0">
                    <a:pos x="368" y="0"/>
                  </a:cxn>
                </a:cxnLst>
                <a:rect l="0" t="0" r="r" b="b"/>
                <a:pathLst>
                  <a:path w="368" h="224">
                    <a:moveTo>
                      <a:pt x="0" y="224"/>
                    </a:moveTo>
                    <a:lnTo>
                      <a:pt x="368" y="0"/>
                    </a:lnTo>
                  </a:path>
                </a:pathLst>
              </a:custGeom>
              <a:noFill/>
              <a:ln w="38100">
                <a:solidFill>
                  <a:schemeClr val="tx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8302625" y="3871913"/>
            <a:ext cx="450850" cy="549275"/>
            <a:chOff x="5230" y="2439"/>
            <a:chExt cx="284" cy="346"/>
          </a:xfrm>
        </p:grpSpPr>
        <p:sp>
          <p:nvSpPr>
            <p:cNvPr id="1397777" name="Text Box 17"/>
            <p:cNvSpPr txBox="1">
              <a:spLocks noChangeArrowheads="1"/>
            </p:cNvSpPr>
            <p:nvPr/>
          </p:nvSpPr>
          <p:spPr bwMode="auto">
            <a:xfrm>
              <a:off x="5278" y="2439"/>
              <a:ext cx="236" cy="346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solidFill>
                    <a:schemeClr val="accent1"/>
                  </a:solidFill>
                  <a:latin typeface="Times New Roman" pitchFamily="35" charset="0"/>
                </a:rPr>
                <a:t>v</a:t>
              </a:r>
            </a:p>
          </p:txBody>
        </p:sp>
        <p:sp>
          <p:nvSpPr>
            <p:cNvPr id="1397778" name="Oval 18"/>
            <p:cNvSpPr>
              <a:spLocks noChangeArrowheads="1"/>
            </p:cNvSpPr>
            <p:nvPr/>
          </p:nvSpPr>
          <p:spPr bwMode="auto">
            <a:xfrm>
              <a:off x="5230" y="2617"/>
              <a:ext cx="96" cy="96"/>
            </a:xfrm>
            <a:prstGeom prst="ellipse">
              <a:avLst/>
            </a:prstGeom>
            <a:solidFill>
              <a:schemeClr val="tx2"/>
            </a:solidFill>
            <a:ln w="5715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1397780" name="Object 20"/>
          <p:cNvGraphicFramePr>
            <a:graphicFrameLocks noChangeAspect="1"/>
          </p:cNvGraphicFramePr>
          <p:nvPr/>
        </p:nvGraphicFramePr>
        <p:xfrm>
          <a:off x="425450" y="2290763"/>
          <a:ext cx="8099425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023" name="Equation" r:id="rId13" imgW="5727600" imgH="203040" progId="Equation.DSMT4">
                  <p:embed/>
                </p:oleObj>
              </mc:Choice>
              <mc:Fallback>
                <p:oleObj name="Equation" r:id="rId13" imgW="5727600" imgH="2030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" y="2290763"/>
                        <a:ext cx="8099425" cy="287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5543550" y="3125788"/>
            <a:ext cx="1914525" cy="1847850"/>
            <a:chOff x="3492" y="1969"/>
            <a:chExt cx="1206" cy="1164"/>
          </a:xfrm>
        </p:grpSpPr>
        <p:graphicFrame>
          <p:nvGraphicFramePr>
            <p:cNvPr id="1397789" name="Object 29"/>
            <p:cNvGraphicFramePr>
              <a:graphicFrameLocks noChangeAspect="1"/>
            </p:cNvGraphicFramePr>
            <p:nvPr/>
          </p:nvGraphicFramePr>
          <p:xfrm>
            <a:off x="3524" y="1969"/>
            <a:ext cx="1047" cy="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2024" name="Equation" r:id="rId15" imgW="927000" imgH="203040" progId="Equation.DSMT4">
                    <p:embed/>
                  </p:oleObj>
                </mc:Choice>
                <mc:Fallback>
                  <p:oleObj name="Equation" r:id="rId15" imgW="927000" imgH="203040" progId="Equation.DSMT4">
                    <p:embed/>
                    <p:pic>
                      <p:nvPicPr>
                        <p:cNvPr id="0" name="Picture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24" y="1969"/>
                          <a:ext cx="1047" cy="22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97790" name="Object 30"/>
            <p:cNvGraphicFramePr>
              <a:graphicFrameLocks noChangeAspect="1"/>
            </p:cNvGraphicFramePr>
            <p:nvPr/>
          </p:nvGraphicFramePr>
          <p:xfrm>
            <a:off x="3492" y="2904"/>
            <a:ext cx="1206" cy="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2025" name="Equation" r:id="rId17" imgW="1066680" imgH="203040" progId="Equation.DSMT4">
                    <p:embed/>
                  </p:oleObj>
                </mc:Choice>
                <mc:Fallback>
                  <p:oleObj name="Equation" r:id="rId17" imgW="1066680" imgH="203040" progId="Equation.DSMT4">
                    <p:embed/>
                    <p:pic>
                      <p:nvPicPr>
                        <p:cNvPr id="0" name="Picture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92" y="2904"/>
                          <a:ext cx="1206" cy="22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397791" name="Object 31"/>
          <p:cNvGraphicFramePr>
            <a:graphicFrameLocks noChangeAspect="1"/>
          </p:cNvGraphicFramePr>
          <p:nvPr/>
        </p:nvGraphicFramePr>
        <p:xfrm>
          <a:off x="1200150" y="3321050"/>
          <a:ext cx="1636713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026" name="Equation" r:id="rId19" imgW="1054080" imgH="406080" progId="Equation.DSMT4">
                  <p:embed/>
                </p:oleObj>
              </mc:Choice>
              <mc:Fallback>
                <p:oleObj name="Equation" r:id="rId19" imgW="1054080" imgH="4060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0150" y="3321050"/>
                        <a:ext cx="1636713" cy="633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7792" name="Object 32"/>
          <p:cNvGraphicFramePr>
            <a:graphicFrameLocks noChangeAspect="1"/>
          </p:cNvGraphicFramePr>
          <p:nvPr/>
        </p:nvGraphicFramePr>
        <p:xfrm>
          <a:off x="407988" y="5132388"/>
          <a:ext cx="6467475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027" name="Equation" r:id="rId21" imgW="4178160" imgH="203040" progId="Equation.DSMT4">
                  <p:embed/>
                </p:oleObj>
              </mc:Choice>
              <mc:Fallback>
                <p:oleObj name="Equation" r:id="rId21" imgW="4178160" imgH="2030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8" y="5132388"/>
                        <a:ext cx="6467475" cy="315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7793" name="Object 33"/>
          <p:cNvGraphicFramePr>
            <a:graphicFrameLocks noChangeAspect="1"/>
          </p:cNvGraphicFramePr>
          <p:nvPr/>
        </p:nvGraphicFramePr>
        <p:xfrm>
          <a:off x="1279525" y="5527675"/>
          <a:ext cx="3165475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028" name="Equation" r:id="rId23" imgW="2044440" imgH="203040" progId="Equation.DSMT4">
                  <p:embed/>
                </p:oleObj>
              </mc:Choice>
              <mc:Fallback>
                <p:oleObj name="Equation" r:id="rId23" imgW="2044440" imgH="2030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9525" y="5527675"/>
                        <a:ext cx="3165475" cy="315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7794" name="Object 34"/>
          <p:cNvGraphicFramePr>
            <a:graphicFrameLocks noChangeAspect="1"/>
          </p:cNvGraphicFramePr>
          <p:nvPr/>
        </p:nvGraphicFramePr>
        <p:xfrm>
          <a:off x="1284288" y="5930900"/>
          <a:ext cx="2595562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029" name="Equation" r:id="rId25" imgW="1676160" imgH="203040" progId="Equation.DSMT4">
                  <p:embed/>
                </p:oleObj>
              </mc:Choice>
              <mc:Fallback>
                <p:oleObj name="Equation" r:id="rId25" imgW="1676160" imgH="20304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4288" y="5930900"/>
                        <a:ext cx="2595562" cy="315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5638800" y="3465513"/>
            <a:ext cx="2682875" cy="736600"/>
            <a:chOff x="3552" y="2183"/>
            <a:chExt cx="1690" cy="464"/>
          </a:xfrm>
        </p:grpSpPr>
        <p:sp>
          <p:nvSpPr>
            <p:cNvPr id="1397782" name="Oval 22"/>
            <p:cNvSpPr>
              <a:spLocks noChangeArrowheads="1"/>
            </p:cNvSpPr>
            <p:nvPr/>
          </p:nvSpPr>
          <p:spPr bwMode="auto">
            <a:xfrm>
              <a:off x="4751" y="2300"/>
              <a:ext cx="96" cy="96"/>
            </a:xfrm>
            <a:prstGeom prst="ellipse">
              <a:avLst/>
            </a:prstGeom>
            <a:solidFill>
              <a:schemeClr val="tx2"/>
            </a:solidFill>
            <a:ln w="57150">
              <a:solidFill>
                <a:srgbClr val="5F5F5F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endParaRPr lang="en-US" sz="3000" b="0">
                <a:latin typeface="Times New Roman" pitchFamily="35" charset="0"/>
              </a:endParaRPr>
            </a:p>
          </p:txBody>
        </p:sp>
        <p:sp>
          <p:nvSpPr>
            <p:cNvPr id="1397783" name="Line 23"/>
            <p:cNvSpPr>
              <a:spLocks noChangeShapeType="1"/>
            </p:cNvSpPr>
            <p:nvPr/>
          </p:nvSpPr>
          <p:spPr bwMode="auto">
            <a:xfrm>
              <a:off x="4848" y="2370"/>
              <a:ext cx="394" cy="2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7784" name="Text Box 24"/>
            <p:cNvSpPr txBox="1">
              <a:spLocks noChangeArrowheads="1"/>
            </p:cNvSpPr>
            <p:nvPr/>
          </p:nvSpPr>
          <p:spPr bwMode="auto">
            <a:xfrm>
              <a:off x="4655" y="2301"/>
              <a:ext cx="236" cy="346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solidFill>
                    <a:srgbClr val="5F5F5F"/>
                  </a:solidFill>
                  <a:latin typeface="Times New Roman" pitchFamily="35" charset="0"/>
                </a:rPr>
                <a:t>x</a:t>
              </a:r>
            </a:p>
          </p:txBody>
        </p:sp>
        <p:sp>
          <p:nvSpPr>
            <p:cNvPr id="1397796" name="Freeform 36"/>
            <p:cNvSpPr>
              <a:spLocks/>
            </p:cNvSpPr>
            <p:nvPr/>
          </p:nvSpPr>
          <p:spPr bwMode="auto">
            <a:xfrm>
              <a:off x="3552" y="2183"/>
              <a:ext cx="1224" cy="413"/>
            </a:xfrm>
            <a:custGeom>
              <a:avLst/>
              <a:gdLst/>
              <a:ahLst/>
              <a:cxnLst>
                <a:cxn ang="0">
                  <a:pos x="0" y="413"/>
                </a:cxn>
                <a:cxn ang="0">
                  <a:pos x="173" y="163"/>
                </a:cxn>
                <a:cxn ang="0">
                  <a:pos x="427" y="331"/>
                </a:cxn>
                <a:cxn ang="0">
                  <a:pos x="739" y="15"/>
                </a:cxn>
                <a:cxn ang="0">
                  <a:pos x="1051" y="240"/>
                </a:cxn>
                <a:cxn ang="0">
                  <a:pos x="1224" y="183"/>
                </a:cxn>
              </a:cxnLst>
              <a:rect l="0" t="0" r="r" b="b"/>
              <a:pathLst>
                <a:path w="1224" h="413">
                  <a:moveTo>
                    <a:pt x="0" y="413"/>
                  </a:moveTo>
                  <a:cubicBezTo>
                    <a:pt x="51" y="295"/>
                    <a:pt x="102" y="177"/>
                    <a:pt x="173" y="163"/>
                  </a:cubicBezTo>
                  <a:cubicBezTo>
                    <a:pt x="244" y="149"/>
                    <a:pt x="333" y="356"/>
                    <a:pt x="427" y="331"/>
                  </a:cubicBezTo>
                  <a:cubicBezTo>
                    <a:pt x="521" y="306"/>
                    <a:pt x="635" y="30"/>
                    <a:pt x="739" y="15"/>
                  </a:cubicBezTo>
                  <a:cubicBezTo>
                    <a:pt x="843" y="0"/>
                    <a:pt x="970" y="212"/>
                    <a:pt x="1051" y="240"/>
                  </a:cubicBezTo>
                  <a:cubicBezTo>
                    <a:pt x="1132" y="268"/>
                    <a:pt x="1178" y="225"/>
                    <a:pt x="1224" y="183"/>
                  </a:cubicBezTo>
                </a:path>
              </a:pathLst>
            </a:custGeom>
            <a:noFill/>
            <a:ln w="38100" cmpd="sng">
              <a:solidFill>
                <a:srgbClr val="5F5F5F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1397797" name="Object 37"/>
          <p:cNvGraphicFramePr>
            <a:graphicFrameLocks noChangeAspect="1"/>
          </p:cNvGraphicFramePr>
          <p:nvPr/>
        </p:nvGraphicFramePr>
        <p:xfrm>
          <a:off x="860425" y="3673475"/>
          <a:ext cx="2271713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030" name="Equation" r:id="rId27" imgW="1434960" imgH="203040" progId="Equation.DSMT4">
                  <p:embed/>
                </p:oleObj>
              </mc:Choice>
              <mc:Fallback>
                <p:oleObj name="Equation" r:id="rId27" imgW="1434960" imgH="2030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425" y="3673475"/>
                        <a:ext cx="2271713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7798" name="Object 38"/>
          <p:cNvGraphicFramePr>
            <a:graphicFrameLocks noChangeAspect="1"/>
          </p:cNvGraphicFramePr>
          <p:nvPr/>
        </p:nvGraphicFramePr>
        <p:xfrm>
          <a:off x="1401763" y="4097338"/>
          <a:ext cx="146685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031" name="Equation" r:id="rId29" imgW="927000" imgH="203040" progId="Equation.DSMT4">
                  <p:embed/>
                </p:oleObj>
              </mc:Choice>
              <mc:Fallback>
                <p:oleObj name="Equation" r:id="rId29" imgW="927000" imgH="20304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1763" y="4097338"/>
                        <a:ext cx="1466850" cy="32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7799" name="Object 39"/>
          <p:cNvGraphicFramePr>
            <a:graphicFrameLocks noChangeAspect="1"/>
          </p:cNvGraphicFramePr>
          <p:nvPr/>
        </p:nvGraphicFramePr>
        <p:xfrm>
          <a:off x="425450" y="3089275"/>
          <a:ext cx="561975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032" name="Equation" r:id="rId31" imgW="393480" imgH="177480" progId="Equation.DSMT4">
                  <p:embed/>
                </p:oleObj>
              </mc:Choice>
              <mc:Fallback>
                <p:oleObj name="Equation" r:id="rId31" imgW="393480" imgH="17748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" y="3089275"/>
                        <a:ext cx="561975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97805" name="Text Box 45"/>
          <p:cNvSpPr txBox="1">
            <a:spLocks noChangeArrowheads="1"/>
          </p:cNvSpPr>
          <p:nvPr/>
        </p:nvSpPr>
        <p:spPr bwMode="auto">
          <a:xfrm>
            <a:off x="4083050" y="5878513"/>
            <a:ext cx="1919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chemeClr val="accent1"/>
                </a:solidFill>
              </a:rPr>
              <a:t>Contradiction!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7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7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7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7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7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7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7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7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7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780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Correctness</a:t>
            </a:r>
          </a:p>
        </p:txBody>
      </p:sp>
      <p:graphicFrame>
        <p:nvGraphicFramePr>
          <p:cNvPr id="1399812" name="Object 4"/>
          <p:cNvGraphicFramePr>
            <a:graphicFrameLocks noChangeAspect="1"/>
          </p:cNvGraphicFramePr>
          <p:nvPr/>
        </p:nvGraphicFramePr>
        <p:xfrm>
          <a:off x="522288" y="1284288"/>
          <a:ext cx="7412037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706" name="Equation" r:id="rId3" imgW="3403440" imgH="203040" progId="Equation.DSMT4">
                  <p:embed/>
                </p:oleObj>
              </mc:Choice>
              <mc:Fallback>
                <p:oleObj name="Equation" r:id="rId3" imgW="3403440" imgH="203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1284288"/>
                        <a:ext cx="7412037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9813" name="Object 5"/>
          <p:cNvGraphicFramePr>
            <a:graphicFrameLocks noChangeAspect="1"/>
          </p:cNvGraphicFramePr>
          <p:nvPr/>
        </p:nvGraphicFramePr>
        <p:xfrm>
          <a:off x="514350" y="1871663"/>
          <a:ext cx="71628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707" name="Equation" r:id="rId5" imgW="3352680" imgH="203040" progId="Equation.DSMT4">
                  <p:embed/>
                </p:oleObj>
              </mc:Choice>
              <mc:Fallback>
                <p:oleObj name="Equation" r:id="rId5" imgW="335268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1871663"/>
                        <a:ext cx="7162800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9814" name="Object 6"/>
          <p:cNvGraphicFramePr>
            <a:graphicFrameLocks noChangeAspect="1"/>
          </p:cNvGraphicFramePr>
          <p:nvPr/>
        </p:nvGraphicFramePr>
        <p:xfrm>
          <a:off x="547688" y="2794000"/>
          <a:ext cx="550703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708" name="Equation" r:id="rId7" imgW="2577960" imgH="203040" progId="Equation.DSMT4">
                  <p:embed/>
                </p:oleObj>
              </mc:Choice>
              <mc:Fallback>
                <p:oleObj name="Equation" r:id="rId7" imgW="2577960" imgH="203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688" y="2794000"/>
                        <a:ext cx="5507037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1450" y="91547"/>
            <a:ext cx="1707849" cy="485775"/>
          </a:xfrm>
        </p:spPr>
        <p:txBody>
          <a:bodyPr/>
          <a:lstStyle/>
          <a:p>
            <a:r>
              <a:rPr lang="en-US" sz="2000" dirty="0"/>
              <a:t>Progress?</a:t>
            </a:r>
          </a:p>
        </p:txBody>
      </p:sp>
      <p:sp>
        <p:nvSpPr>
          <p:cNvPr id="1024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13611" y="164117"/>
            <a:ext cx="6759122" cy="503237"/>
          </a:xfrm>
          <a:noFill/>
        </p:spPr>
        <p:txBody>
          <a:bodyPr/>
          <a:lstStyle/>
          <a:p>
            <a:r>
              <a:rPr lang="en-US" sz="2000" dirty="0"/>
              <a:t>On every iteration one vertex is processed (turns </a:t>
            </a:r>
            <a:r>
              <a:rPr lang="en-US" sz="2000" dirty="0">
                <a:solidFill>
                  <a:srgbClr val="5F5F5F"/>
                </a:solidFill>
              </a:rPr>
              <a:t>gray</a:t>
            </a:r>
            <a:r>
              <a:rPr lang="en-US" sz="2000" dirty="0"/>
              <a:t>).</a:t>
            </a:r>
          </a:p>
        </p:txBody>
      </p:sp>
      <p:sp>
        <p:nvSpPr>
          <p:cNvPr id="1024012" name="Freeform 12"/>
          <p:cNvSpPr>
            <a:spLocks/>
          </p:cNvSpPr>
          <p:nvPr/>
        </p:nvSpPr>
        <p:spPr bwMode="auto">
          <a:xfrm>
            <a:off x="3494088" y="362857"/>
            <a:ext cx="5368925" cy="5787118"/>
          </a:xfrm>
          <a:custGeom>
            <a:avLst/>
            <a:gdLst/>
            <a:ahLst/>
            <a:cxnLst>
              <a:cxn ang="0">
                <a:pos x="3170" y="0"/>
              </a:cxn>
              <a:cxn ang="0">
                <a:pos x="3318" y="0"/>
              </a:cxn>
              <a:cxn ang="0">
                <a:pos x="3318" y="3170"/>
              </a:cxn>
              <a:cxn ang="0">
                <a:pos x="0" y="3170"/>
              </a:cxn>
            </a:cxnLst>
            <a:rect l="0" t="0" r="r" b="b"/>
            <a:pathLst>
              <a:path w="3318" h="3170">
                <a:moveTo>
                  <a:pt x="3170" y="0"/>
                </a:moveTo>
                <a:lnTo>
                  <a:pt x="3318" y="0"/>
                </a:lnTo>
                <a:lnTo>
                  <a:pt x="3318" y="3170"/>
                </a:lnTo>
                <a:lnTo>
                  <a:pt x="0" y="3170"/>
                </a:lnTo>
              </a:path>
            </a:pathLst>
          </a:custGeom>
          <a:noFill/>
          <a:ln w="19050" cmpd="sng">
            <a:solidFill>
              <a:srgbClr val="5F5F5F"/>
            </a:solidFill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756738" name="Object 2"/>
          <p:cNvGraphicFramePr>
            <a:graphicFrameLocks noChangeAspect="1"/>
          </p:cNvGraphicFramePr>
          <p:nvPr/>
        </p:nvGraphicFramePr>
        <p:xfrm>
          <a:off x="273050" y="661988"/>
          <a:ext cx="5800725" cy="566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6778" name="Equation" r:id="rId3" imgW="4660900" imgH="4546600" progId="Equation.DSMT4">
                  <p:embed/>
                </p:oleObj>
              </mc:Choice>
              <mc:Fallback>
                <p:oleObj name="Equation" r:id="rId3" imgW="4660900" imgH="4546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" y="661988"/>
                        <a:ext cx="5800725" cy="566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BFS Algorithm Pattern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994024" y="1060616"/>
          <a:ext cx="7209836" cy="52245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898" name="Equation" r:id="rId3" imgW="4381500" imgH="3175000" progId="Equation.DSMT4">
                  <p:embed/>
                </p:oleObj>
              </mc:Choice>
              <mc:Fallback>
                <p:oleObj name="Equation" r:id="rId3" imgW="4381500" imgH="31750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4024" y="1060616"/>
                        <a:ext cx="7209836" cy="52245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04888"/>
            <a:ext cx="8229600" cy="5487987"/>
          </a:xfrm>
        </p:spPr>
        <p:txBody>
          <a:bodyPr/>
          <a:lstStyle/>
          <a:p>
            <a:r>
              <a:rPr lang="en-US" sz="2000" dirty="0"/>
              <a:t>The shortest path problem has the </a:t>
            </a:r>
            <a:r>
              <a:rPr lang="en-US" sz="2000" dirty="0">
                <a:solidFill>
                  <a:schemeClr val="accent1"/>
                </a:solidFill>
              </a:rPr>
              <a:t>optimal substructure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accent1"/>
                </a:solidFill>
              </a:rPr>
              <a:t>property</a:t>
            </a:r>
            <a:r>
              <a:rPr lang="en-US" sz="2000" dirty="0"/>
              <a:t>:</a:t>
            </a:r>
          </a:p>
          <a:p>
            <a:pPr lvl="1"/>
            <a:r>
              <a:rPr lang="en-US" sz="1800" dirty="0">
                <a:solidFill>
                  <a:schemeClr val="accent1"/>
                </a:solidFill>
              </a:rPr>
              <a:t>Every </a:t>
            </a:r>
            <a:r>
              <a:rPr lang="en-US" sz="1800" dirty="0" err="1">
                <a:solidFill>
                  <a:schemeClr val="accent1"/>
                </a:solidFill>
              </a:rPr>
              <a:t>subpath</a:t>
            </a:r>
            <a:r>
              <a:rPr lang="en-US" sz="1800" dirty="0">
                <a:solidFill>
                  <a:schemeClr val="accent1"/>
                </a:solidFill>
              </a:rPr>
              <a:t> of a shortest path is a shortest path.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/>
              <a:t>The </a:t>
            </a:r>
            <a:r>
              <a:rPr lang="en-US" sz="2000" dirty="0">
                <a:solidFill>
                  <a:schemeClr val="accent1"/>
                </a:solidFill>
              </a:rPr>
              <a:t>optimal substructure property</a:t>
            </a:r>
            <a:r>
              <a:rPr lang="en-US" sz="2000" dirty="0"/>
              <a:t> </a:t>
            </a:r>
          </a:p>
          <a:p>
            <a:pPr lvl="1"/>
            <a:r>
              <a:rPr lang="en-US" sz="1800" dirty="0"/>
              <a:t>is a hallmark of both greedy and dynamic programming algorithms.</a:t>
            </a:r>
          </a:p>
          <a:p>
            <a:pPr lvl="1"/>
            <a:r>
              <a:rPr lang="en-US" sz="1800" dirty="0"/>
              <a:t>allows us to compute both shortest path distance and the shortest paths themselves by storing only one </a:t>
            </a:r>
            <a:r>
              <a:rPr lang="en-US" sz="1800" i="1" dirty="0" err="1"/>
              <a:t>d</a:t>
            </a:r>
            <a:r>
              <a:rPr lang="en-US" sz="1800" dirty="0"/>
              <a:t> value and one predecessor value per vertex.</a:t>
            </a:r>
          </a:p>
        </p:txBody>
      </p:sp>
      <p:sp>
        <p:nvSpPr>
          <p:cNvPr id="140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Optimal Substructure Property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2568575" y="2032000"/>
            <a:ext cx="5030788" cy="1577975"/>
            <a:chOff x="1618" y="1280"/>
            <a:chExt cx="3169" cy="994"/>
          </a:xfrm>
        </p:grpSpPr>
        <p:sp>
          <p:nvSpPr>
            <p:cNvPr id="1402884" name="Oval 4"/>
            <p:cNvSpPr>
              <a:spLocks noChangeArrowheads="1"/>
            </p:cNvSpPr>
            <p:nvPr/>
          </p:nvSpPr>
          <p:spPr bwMode="auto">
            <a:xfrm>
              <a:off x="1804" y="1700"/>
              <a:ext cx="96" cy="96"/>
            </a:xfrm>
            <a:prstGeom prst="ellipse">
              <a:avLst/>
            </a:prstGeom>
            <a:solidFill>
              <a:schemeClr val="tx2"/>
            </a:solidFill>
            <a:ln w="57150">
              <a:solidFill>
                <a:srgbClr val="5F5F5F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endParaRPr lang="en-US" sz="3000" b="0">
                <a:latin typeface="Times New Roman" pitchFamily="35" charset="0"/>
              </a:endParaRPr>
            </a:p>
          </p:txBody>
        </p:sp>
        <p:sp>
          <p:nvSpPr>
            <p:cNvPr id="1402886" name="Text Box 6"/>
            <p:cNvSpPr txBox="1">
              <a:spLocks noChangeArrowheads="1"/>
            </p:cNvSpPr>
            <p:nvPr/>
          </p:nvSpPr>
          <p:spPr bwMode="auto">
            <a:xfrm>
              <a:off x="3039" y="1714"/>
              <a:ext cx="236" cy="346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solidFill>
                    <a:srgbClr val="5F5F5F"/>
                  </a:solidFill>
                  <a:latin typeface="Times New Roman" pitchFamily="35" charset="0"/>
                </a:rPr>
                <a:t>u</a:t>
              </a:r>
            </a:p>
          </p:txBody>
        </p:sp>
        <p:sp>
          <p:nvSpPr>
            <p:cNvPr id="1402888" name="Oval 8"/>
            <p:cNvSpPr>
              <a:spLocks noChangeArrowheads="1"/>
            </p:cNvSpPr>
            <p:nvPr/>
          </p:nvSpPr>
          <p:spPr bwMode="auto">
            <a:xfrm>
              <a:off x="3111" y="2022"/>
              <a:ext cx="96" cy="96"/>
            </a:xfrm>
            <a:prstGeom prst="ellipse">
              <a:avLst/>
            </a:prstGeom>
            <a:solidFill>
              <a:schemeClr val="tx2"/>
            </a:solidFill>
            <a:ln w="57150">
              <a:solidFill>
                <a:srgbClr val="5F5F5F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endParaRPr lang="en-US" sz="3000" b="0">
                <a:latin typeface="Times New Roman" pitchFamily="35" charset="0"/>
              </a:endParaRPr>
            </a:p>
          </p:txBody>
        </p:sp>
        <p:sp>
          <p:nvSpPr>
            <p:cNvPr id="1402889" name="Freeform 9"/>
            <p:cNvSpPr>
              <a:spLocks/>
            </p:cNvSpPr>
            <p:nvPr/>
          </p:nvSpPr>
          <p:spPr bwMode="auto">
            <a:xfrm>
              <a:off x="1863" y="1772"/>
              <a:ext cx="1248" cy="33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4" y="288"/>
                </a:cxn>
                <a:cxn ang="0">
                  <a:pos x="832" y="88"/>
                </a:cxn>
                <a:cxn ang="0">
                  <a:pos x="1248" y="288"/>
                </a:cxn>
              </a:cxnLst>
              <a:rect l="0" t="0" r="r" b="b"/>
              <a:pathLst>
                <a:path w="1248" h="339">
                  <a:moveTo>
                    <a:pt x="0" y="0"/>
                  </a:moveTo>
                  <a:cubicBezTo>
                    <a:pt x="57" y="48"/>
                    <a:pt x="205" y="273"/>
                    <a:pt x="344" y="288"/>
                  </a:cubicBezTo>
                  <a:cubicBezTo>
                    <a:pt x="470" y="339"/>
                    <a:pt x="681" y="88"/>
                    <a:pt x="832" y="88"/>
                  </a:cubicBezTo>
                  <a:cubicBezTo>
                    <a:pt x="983" y="88"/>
                    <a:pt x="1161" y="246"/>
                    <a:pt x="1248" y="288"/>
                  </a:cubicBezTo>
                </a:path>
              </a:pathLst>
            </a:custGeom>
            <a:noFill/>
            <a:ln w="38100">
              <a:solidFill>
                <a:srgbClr val="5F5F5F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2891" name="Text Box 11"/>
            <p:cNvSpPr txBox="1">
              <a:spLocks noChangeArrowheads="1"/>
            </p:cNvSpPr>
            <p:nvPr/>
          </p:nvSpPr>
          <p:spPr bwMode="auto">
            <a:xfrm>
              <a:off x="4551" y="1656"/>
              <a:ext cx="236" cy="346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solidFill>
                    <a:srgbClr val="5F5F5F"/>
                  </a:solidFill>
                  <a:latin typeface="Times New Roman" pitchFamily="35" charset="0"/>
                </a:rPr>
                <a:t>v</a:t>
              </a:r>
            </a:p>
          </p:txBody>
        </p:sp>
        <p:sp>
          <p:nvSpPr>
            <p:cNvPr id="1402892" name="Oval 12"/>
            <p:cNvSpPr>
              <a:spLocks noChangeArrowheads="1"/>
            </p:cNvSpPr>
            <p:nvPr/>
          </p:nvSpPr>
          <p:spPr bwMode="auto">
            <a:xfrm>
              <a:off x="4623" y="1964"/>
              <a:ext cx="96" cy="96"/>
            </a:xfrm>
            <a:prstGeom prst="ellipse">
              <a:avLst/>
            </a:prstGeom>
            <a:solidFill>
              <a:schemeClr val="tx2"/>
            </a:solidFill>
            <a:ln w="57150">
              <a:solidFill>
                <a:srgbClr val="5F5F5F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endParaRPr lang="en-US" sz="3000" b="0">
                <a:latin typeface="Times New Roman" pitchFamily="35" charset="0"/>
              </a:endParaRPr>
            </a:p>
          </p:txBody>
        </p:sp>
        <p:sp>
          <p:nvSpPr>
            <p:cNvPr id="1402893" name="Freeform 13"/>
            <p:cNvSpPr>
              <a:spLocks/>
            </p:cNvSpPr>
            <p:nvPr/>
          </p:nvSpPr>
          <p:spPr bwMode="auto">
            <a:xfrm>
              <a:off x="3187" y="1864"/>
              <a:ext cx="1445" cy="410"/>
            </a:xfrm>
            <a:custGeom>
              <a:avLst/>
              <a:gdLst/>
              <a:ahLst/>
              <a:cxnLst>
                <a:cxn ang="0">
                  <a:pos x="0" y="195"/>
                </a:cxn>
                <a:cxn ang="0">
                  <a:pos x="375" y="27"/>
                </a:cxn>
                <a:cxn ang="0">
                  <a:pos x="1114" y="358"/>
                </a:cxn>
                <a:cxn ang="0">
                  <a:pos x="1483" y="166"/>
                </a:cxn>
              </a:cxnLst>
              <a:rect l="0" t="0" r="r" b="b"/>
              <a:pathLst>
                <a:path w="1483" h="381">
                  <a:moveTo>
                    <a:pt x="0" y="195"/>
                  </a:moveTo>
                  <a:cubicBezTo>
                    <a:pt x="94" y="97"/>
                    <a:pt x="189" y="0"/>
                    <a:pt x="375" y="27"/>
                  </a:cubicBezTo>
                  <a:cubicBezTo>
                    <a:pt x="561" y="54"/>
                    <a:pt x="929" y="335"/>
                    <a:pt x="1114" y="358"/>
                  </a:cubicBezTo>
                  <a:cubicBezTo>
                    <a:pt x="1299" y="381"/>
                    <a:pt x="1391" y="273"/>
                    <a:pt x="1483" y="166"/>
                  </a:cubicBezTo>
                </a:path>
              </a:pathLst>
            </a:custGeom>
            <a:noFill/>
            <a:ln w="38100" cmpd="sng">
              <a:solidFill>
                <a:srgbClr val="5F5F5F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2894" name="Text Box 14"/>
            <p:cNvSpPr txBox="1">
              <a:spLocks noChangeArrowheads="1"/>
            </p:cNvSpPr>
            <p:nvPr/>
          </p:nvSpPr>
          <p:spPr bwMode="auto">
            <a:xfrm>
              <a:off x="1618" y="1728"/>
              <a:ext cx="209" cy="346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000" b="0">
                  <a:solidFill>
                    <a:srgbClr val="5F5F5F"/>
                  </a:solidFill>
                  <a:latin typeface="Times New Roman" pitchFamily="35" charset="0"/>
                </a:rPr>
                <a:t>s</a:t>
              </a:r>
            </a:p>
          </p:txBody>
        </p:sp>
        <p:sp>
          <p:nvSpPr>
            <p:cNvPr id="1402895" name="Text Box 15"/>
            <p:cNvSpPr txBox="1">
              <a:spLocks noChangeArrowheads="1"/>
            </p:cNvSpPr>
            <p:nvPr/>
          </p:nvSpPr>
          <p:spPr bwMode="auto">
            <a:xfrm>
              <a:off x="2740" y="1280"/>
              <a:ext cx="103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0"/>
                <a:t>shortest path</a:t>
              </a:r>
            </a:p>
          </p:txBody>
        </p:sp>
        <p:sp>
          <p:nvSpPr>
            <p:cNvPr id="1402897" name="AutoShape 17"/>
            <p:cNvSpPr>
              <a:spLocks/>
            </p:cNvSpPr>
            <p:nvPr/>
          </p:nvSpPr>
          <p:spPr bwMode="auto">
            <a:xfrm rot="5400000">
              <a:off x="3185" y="71"/>
              <a:ext cx="173" cy="3015"/>
            </a:xfrm>
            <a:prstGeom prst="leftBrace">
              <a:avLst>
                <a:gd name="adj1" fmla="val 145231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2868613" y="3521075"/>
            <a:ext cx="4557712" cy="630238"/>
            <a:chOff x="1807" y="2218"/>
            <a:chExt cx="2871" cy="397"/>
          </a:xfrm>
        </p:grpSpPr>
        <p:sp>
          <p:nvSpPr>
            <p:cNvPr id="1402898" name="AutoShape 18"/>
            <p:cNvSpPr>
              <a:spLocks/>
            </p:cNvSpPr>
            <p:nvPr/>
          </p:nvSpPr>
          <p:spPr bwMode="auto">
            <a:xfrm rot="16200000" flipV="1">
              <a:off x="2392" y="1633"/>
              <a:ext cx="173" cy="1344"/>
            </a:xfrm>
            <a:prstGeom prst="leftBrace">
              <a:avLst>
                <a:gd name="adj1" fmla="val 6474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2899" name="AutoShape 19"/>
            <p:cNvSpPr>
              <a:spLocks/>
            </p:cNvSpPr>
            <p:nvPr/>
          </p:nvSpPr>
          <p:spPr bwMode="auto">
            <a:xfrm rot="16200000" flipV="1">
              <a:off x="3845" y="1563"/>
              <a:ext cx="173" cy="1493"/>
            </a:xfrm>
            <a:prstGeom prst="leftBrace">
              <a:avLst>
                <a:gd name="adj1" fmla="val 7191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2900" name="Text Box 20"/>
            <p:cNvSpPr txBox="1">
              <a:spLocks noChangeArrowheads="1"/>
            </p:cNvSpPr>
            <p:nvPr/>
          </p:nvSpPr>
          <p:spPr bwMode="auto">
            <a:xfrm>
              <a:off x="2029" y="2365"/>
              <a:ext cx="103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0"/>
                <a:t>shortest path</a:t>
              </a:r>
            </a:p>
          </p:txBody>
        </p:sp>
        <p:sp>
          <p:nvSpPr>
            <p:cNvPr id="1402901" name="Text Box 21"/>
            <p:cNvSpPr txBox="1">
              <a:spLocks noChangeArrowheads="1"/>
            </p:cNvSpPr>
            <p:nvPr/>
          </p:nvSpPr>
          <p:spPr bwMode="auto">
            <a:xfrm>
              <a:off x="3417" y="2360"/>
              <a:ext cx="103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0"/>
                <a:t>shortest path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05196" y="2743200"/>
            <a:ext cx="17748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How would we </a:t>
            </a:r>
          </a:p>
          <a:p>
            <a:r>
              <a:rPr lang="en-US" b="1" dirty="0" smtClean="0">
                <a:solidFill>
                  <a:schemeClr val="accent1"/>
                </a:solidFill>
              </a:rPr>
              <a:t>prove this?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883" grpId="0" build="p" bldLvl="5"/>
      <p:bldP spid="20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122" name="Picture 2" descr="treePi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57650" y="1566863"/>
            <a:ext cx="4670425" cy="4813300"/>
          </a:xfrm>
          <a:prstGeom prst="rect">
            <a:avLst/>
          </a:prstGeom>
          <a:noFill/>
        </p:spPr>
      </p:pic>
      <p:sp>
        <p:nvSpPr>
          <p:cNvPr id="102912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-2286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Recovering the Shortest Path</a:t>
            </a:r>
          </a:p>
        </p:txBody>
      </p:sp>
      <p:sp>
        <p:nvSpPr>
          <p:cNvPr id="1029124" name="Text Box 4"/>
          <p:cNvSpPr txBox="1">
            <a:spLocks noChangeArrowheads="1"/>
          </p:cNvSpPr>
          <p:nvPr/>
        </p:nvSpPr>
        <p:spPr bwMode="auto">
          <a:xfrm>
            <a:off x="898525" y="735013"/>
            <a:ext cx="7432368" cy="55399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 dirty="0">
                <a:latin typeface="Times New Roman" pitchFamily="35" charset="0"/>
              </a:rPr>
              <a:t>For each node </a:t>
            </a:r>
            <a:r>
              <a:rPr lang="en-US" sz="3000" b="0" dirty="0" err="1">
                <a:latin typeface="Times New Roman" pitchFamily="35" charset="0"/>
              </a:rPr>
              <a:t>v</a:t>
            </a:r>
            <a:r>
              <a:rPr lang="en-US" sz="3000" b="0" dirty="0">
                <a:latin typeface="Times New Roman" pitchFamily="35" charset="0"/>
              </a:rPr>
              <a:t>, store predecessor of </a:t>
            </a:r>
            <a:r>
              <a:rPr lang="en-US" sz="3000" b="0" dirty="0" err="1">
                <a:latin typeface="Times New Roman" pitchFamily="35" charset="0"/>
              </a:rPr>
              <a:t>v</a:t>
            </a:r>
            <a:r>
              <a:rPr lang="en-US" sz="3000" b="0" dirty="0">
                <a:latin typeface="Times New Roman" pitchFamily="35" charset="0"/>
              </a:rPr>
              <a:t> in</a:t>
            </a:r>
            <a:r>
              <a:rPr lang="en-US" sz="3000" b="0" dirty="0" smtClean="0">
                <a:latin typeface="Times New Roman" pitchFamily="35" charset="0"/>
              </a:rPr>
              <a:t> </a:t>
            </a:r>
            <a:r>
              <a:rPr lang="en-US" sz="3000" b="0" dirty="0" err="1" smtClean="0">
                <a:latin typeface="Symbol" pitchFamily="35" charset="2"/>
                <a:sym typeface="Symbol" pitchFamily="35" charset="2"/>
              </a:rPr>
              <a:t>π</a:t>
            </a:r>
            <a:r>
              <a:rPr lang="en-US" sz="3000" b="0" dirty="0" err="1" smtClean="0">
                <a:latin typeface="Times New Roman" pitchFamily="35" charset="0"/>
              </a:rPr>
              <a:t>(</a:t>
            </a:r>
            <a:r>
              <a:rPr lang="en-US" sz="3000" b="0" dirty="0" err="1">
                <a:latin typeface="Times New Roman" pitchFamily="35" charset="0"/>
              </a:rPr>
              <a:t>v</a:t>
            </a:r>
            <a:r>
              <a:rPr lang="en-US" sz="3000" b="0" dirty="0">
                <a:latin typeface="Times New Roman" pitchFamily="35" charset="0"/>
              </a:rPr>
              <a:t>).</a:t>
            </a:r>
          </a:p>
        </p:txBody>
      </p:sp>
      <p:sp>
        <p:nvSpPr>
          <p:cNvPr id="1029125" name="Oval 5"/>
          <p:cNvSpPr>
            <a:spLocks noChangeArrowheads="1"/>
          </p:cNvSpPr>
          <p:nvPr/>
        </p:nvSpPr>
        <p:spPr bwMode="auto">
          <a:xfrm>
            <a:off x="793750" y="25527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29126" name="Oval 6"/>
          <p:cNvSpPr>
            <a:spLocks noChangeArrowheads="1"/>
          </p:cNvSpPr>
          <p:nvPr/>
        </p:nvSpPr>
        <p:spPr bwMode="auto">
          <a:xfrm>
            <a:off x="2844800" y="3025775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lang="en-US" sz="3000" b="0">
              <a:latin typeface="Times New Roman" pitchFamily="35" charset="0"/>
            </a:endParaRPr>
          </a:p>
        </p:txBody>
      </p:sp>
      <p:sp>
        <p:nvSpPr>
          <p:cNvPr id="1029127" name="Text Box 7"/>
          <p:cNvSpPr txBox="1">
            <a:spLocks noChangeArrowheads="1"/>
          </p:cNvSpPr>
          <p:nvPr/>
        </p:nvSpPr>
        <p:spPr bwMode="auto">
          <a:xfrm>
            <a:off x="515938" y="2171700"/>
            <a:ext cx="331787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s</a:t>
            </a:r>
          </a:p>
        </p:txBody>
      </p:sp>
      <p:sp>
        <p:nvSpPr>
          <p:cNvPr id="1029128" name="Text Box 8"/>
          <p:cNvSpPr txBox="1">
            <a:spLocks noChangeArrowheads="1"/>
          </p:cNvSpPr>
          <p:nvPr/>
        </p:nvSpPr>
        <p:spPr bwMode="auto">
          <a:xfrm>
            <a:off x="2730500" y="25368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u</a:t>
            </a:r>
          </a:p>
        </p:txBody>
      </p:sp>
      <p:sp>
        <p:nvSpPr>
          <p:cNvPr id="1029129" name="Line 9"/>
          <p:cNvSpPr>
            <a:spLocks noChangeShapeType="1"/>
          </p:cNvSpPr>
          <p:nvPr/>
        </p:nvSpPr>
        <p:spPr bwMode="auto">
          <a:xfrm>
            <a:off x="869950" y="2628900"/>
            <a:ext cx="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130" name="Freeform 10"/>
          <p:cNvSpPr>
            <a:spLocks/>
          </p:cNvSpPr>
          <p:nvPr/>
        </p:nvSpPr>
        <p:spPr bwMode="auto">
          <a:xfrm>
            <a:off x="863600" y="2628900"/>
            <a:ext cx="1981200" cy="5381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44" y="288"/>
              </a:cxn>
              <a:cxn ang="0">
                <a:pos x="832" y="88"/>
              </a:cxn>
              <a:cxn ang="0">
                <a:pos x="1248" y="288"/>
              </a:cxn>
            </a:cxnLst>
            <a:rect l="0" t="0" r="r" b="b"/>
            <a:pathLst>
              <a:path w="1248" h="339">
                <a:moveTo>
                  <a:pt x="0" y="0"/>
                </a:moveTo>
                <a:cubicBezTo>
                  <a:pt x="57" y="48"/>
                  <a:pt x="205" y="273"/>
                  <a:pt x="344" y="288"/>
                </a:cubicBezTo>
                <a:cubicBezTo>
                  <a:pt x="470" y="339"/>
                  <a:pt x="681" y="88"/>
                  <a:pt x="832" y="88"/>
                </a:cubicBezTo>
                <a:cubicBezTo>
                  <a:pt x="983" y="88"/>
                  <a:pt x="1161" y="246"/>
                  <a:pt x="1248" y="288"/>
                </a:cubicBezTo>
              </a:path>
            </a:pathLst>
          </a:cu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133" name="Freeform 13"/>
          <p:cNvSpPr>
            <a:spLocks/>
          </p:cNvSpPr>
          <p:nvPr/>
        </p:nvSpPr>
        <p:spPr bwMode="auto">
          <a:xfrm>
            <a:off x="2946400" y="2743200"/>
            <a:ext cx="584200" cy="355600"/>
          </a:xfrm>
          <a:custGeom>
            <a:avLst/>
            <a:gdLst/>
            <a:ahLst/>
            <a:cxnLst>
              <a:cxn ang="0">
                <a:pos x="0" y="224"/>
              </a:cxn>
              <a:cxn ang="0">
                <a:pos x="368" y="0"/>
              </a:cxn>
            </a:cxnLst>
            <a:rect l="0" t="0" r="r" b="b"/>
            <a:pathLst>
              <a:path w="368" h="224">
                <a:moveTo>
                  <a:pt x="0" y="224"/>
                </a:moveTo>
                <a:lnTo>
                  <a:pt x="368" y="0"/>
                </a:lnTo>
              </a:path>
            </a:pathLst>
          </a:cu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134" name="Oval 14"/>
          <p:cNvSpPr>
            <a:spLocks noChangeArrowheads="1"/>
          </p:cNvSpPr>
          <p:nvPr/>
        </p:nvSpPr>
        <p:spPr bwMode="auto">
          <a:xfrm>
            <a:off x="3536950" y="2628900"/>
            <a:ext cx="152400" cy="152400"/>
          </a:xfrm>
          <a:prstGeom prst="ellipse">
            <a:avLst/>
          </a:prstGeom>
          <a:solidFill>
            <a:schemeClr val="tx2"/>
          </a:solidFill>
          <a:ln w="38100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135" name="Text Box 15"/>
          <p:cNvSpPr txBox="1">
            <a:spLocks noChangeArrowheads="1"/>
          </p:cNvSpPr>
          <p:nvPr/>
        </p:nvSpPr>
        <p:spPr bwMode="auto">
          <a:xfrm>
            <a:off x="3613150" y="2346325"/>
            <a:ext cx="374650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v</a:t>
            </a:r>
          </a:p>
        </p:txBody>
      </p:sp>
      <p:sp>
        <p:nvSpPr>
          <p:cNvPr id="1029137" name="Text Box 17"/>
          <p:cNvSpPr txBox="1">
            <a:spLocks noChangeArrowheads="1"/>
          </p:cNvSpPr>
          <p:nvPr/>
        </p:nvSpPr>
        <p:spPr bwMode="auto">
          <a:xfrm>
            <a:off x="406400" y="4654550"/>
            <a:ext cx="3052763" cy="549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0">
                <a:latin typeface="Times New Roman" pitchFamily="35" charset="0"/>
              </a:rPr>
              <a:t>Predecessor of </a:t>
            </a:r>
            <a:r>
              <a:rPr lang="en-US" sz="3000" b="0">
                <a:solidFill>
                  <a:schemeClr val="accent1"/>
                </a:solidFill>
                <a:latin typeface="Times New Roman" pitchFamily="35" charset="0"/>
              </a:rPr>
              <a:t>v</a:t>
            </a:r>
            <a:r>
              <a:rPr lang="en-US" sz="3000" b="0">
                <a:latin typeface="Times New Roman" pitchFamily="35" charset="0"/>
              </a:rPr>
              <a:t> is</a:t>
            </a:r>
          </a:p>
        </p:txBody>
      </p:sp>
      <p:sp>
        <p:nvSpPr>
          <p:cNvPr id="1029138" name="Rectangle 18"/>
          <p:cNvSpPr>
            <a:spLocks noChangeArrowheads="1"/>
          </p:cNvSpPr>
          <p:nvPr/>
        </p:nvSpPr>
        <p:spPr bwMode="auto">
          <a:xfrm>
            <a:off x="2463800" y="3108325"/>
            <a:ext cx="857226" cy="55399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dirty="0" err="1" smtClean="0">
                <a:solidFill>
                  <a:srgbClr val="800000"/>
                </a:solidFill>
                <a:latin typeface="Symbol" pitchFamily="35" charset="2"/>
                <a:sym typeface="Symbol" pitchFamily="35" charset="2"/>
              </a:rPr>
              <a:t>π</a:t>
            </a:r>
            <a:r>
              <a:rPr lang="en-US" sz="3000" b="0" dirty="0" err="1" smtClean="0">
                <a:solidFill>
                  <a:schemeClr val="accent1"/>
                </a:solidFill>
                <a:latin typeface="Times New Roman" pitchFamily="35" charset="0"/>
              </a:rPr>
              <a:t>(</a:t>
            </a:r>
            <a:r>
              <a:rPr lang="en-US" sz="3000" b="0" dirty="0" err="1">
                <a:solidFill>
                  <a:schemeClr val="accent1"/>
                </a:solidFill>
                <a:latin typeface="Times New Roman" pitchFamily="35" charset="0"/>
              </a:rPr>
              <a:t>v</a:t>
            </a:r>
            <a:r>
              <a:rPr lang="en-US" sz="3000" b="0" dirty="0">
                <a:solidFill>
                  <a:schemeClr val="accent1"/>
                </a:solidFill>
                <a:latin typeface="Times New Roman" pitchFamily="35" charset="0"/>
              </a:rPr>
              <a:t>)</a:t>
            </a:r>
          </a:p>
        </p:txBody>
      </p:sp>
      <p:sp>
        <p:nvSpPr>
          <p:cNvPr id="1029139" name="Rectangle 19"/>
          <p:cNvSpPr>
            <a:spLocks noChangeArrowheads="1"/>
          </p:cNvSpPr>
          <p:nvPr/>
        </p:nvSpPr>
        <p:spPr bwMode="auto">
          <a:xfrm>
            <a:off x="3441700" y="4648200"/>
            <a:ext cx="1555096" cy="55399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dirty="0" err="1" smtClean="0">
                <a:solidFill>
                  <a:schemeClr val="accent1"/>
                </a:solidFill>
                <a:latin typeface="Symbol" pitchFamily="35" charset="2"/>
                <a:sym typeface="Symbol" pitchFamily="35" charset="2"/>
              </a:rPr>
              <a:t>π</a:t>
            </a:r>
            <a:r>
              <a:rPr lang="en-US" sz="3000" b="0" dirty="0" err="1" smtClean="0">
                <a:solidFill>
                  <a:schemeClr val="accent1"/>
                </a:solidFill>
                <a:latin typeface="Times New Roman" pitchFamily="35" charset="0"/>
              </a:rPr>
              <a:t>(</a:t>
            </a:r>
            <a:r>
              <a:rPr lang="en-US" sz="3000" b="0" dirty="0" err="1">
                <a:solidFill>
                  <a:schemeClr val="accent1"/>
                </a:solidFill>
                <a:latin typeface="Times New Roman" pitchFamily="35" charset="0"/>
              </a:rPr>
              <a:t>v</a:t>
            </a:r>
            <a:r>
              <a:rPr lang="en-US" sz="3000" b="0" dirty="0">
                <a:solidFill>
                  <a:schemeClr val="accent1"/>
                </a:solidFill>
                <a:latin typeface="Times New Roman" pitchFamily="35" charset="0"/>
              </a:rPr>
              <a:t>) = </a:t>
            </a:r>
            <a:r>
              <a:rPr lang="en-US" sz="3000" b="0" dirty="0" err="1">
                <a:solidFill>
                  <a:schemeClr val="accent1"/>
                </a:solidFill>
                <a:latin typeface="Times New Roman" pitchFamily="35" charset="0"/>
              </a:rPr>
              <a:t>u</a:t>
            </a:r>
            <a:r>
              <a:rPr lang="en-US" sz="3000" b="0" dirty="0">
                <a:solidFill>
                  <a:schemeClr val="accent1"/>
                </a:solidFill>
                <a:latin typeface="Times New Roman" pitchFamily="35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9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9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9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9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9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9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137" grpId="0"/>
      <p:bldP spid="1029138" grpId="0"/>
      <p:bldP spid="1029139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172" name="Picture 4" descr="treePi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49800" y="2193925"/>
            <a:ext cx="4318000" cy="4449763"/>
          </a:xfrm>
          <a:prstGeom prst="rect">
            <a:avLst/>
          </a:prstGeom>
          <a:noFill/>
        </p:spPr>
      </p:pic>
      <p:sp>
        <p:nvSpPr>
          <p:cNvPr id="103117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Recovering the Shortest Path</a:t>
            </a:r>
          </a:p>
        </p:txBody>
      </p:sp>
      <p:graphicFrame>
        <p:nvGraphicFramePr>
          <p:cNvPr id="1031174" name="Object 6"/>
          <p:cNvGraphicFramePr>
            <a:graphicFrameLocks noChangeAspect="1"/>
          </p:cNvGraphicFramePr>
          <p:nvPr/>
        </p:nvGraphicFramePr>
        <p:xfrm>
          <a:off x="309563" y="1041400"/>
          <a:ext cx="8566150" cy="324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770" name="Equation" r:id="rId4" imgW="6311880" imgH="2387520" progId="Equation.DSMT4">
                  <p:embed/>
                </p:oleObj>
              </mc:Choice>
              <mc:Fallback>
                <p:oleObj name="Equation" r:id="rId4" imgW="6311880" imgH="23875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563" y="1041400"/>
                        <a:ext cx="8566150" cy="3240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22528"/>
            <a:ext cx="8955784" cy="566447"/>
          </a:xfrm>
        </p:spPr>
        <p:txBody>
          <a:bodyPr/>
          <a:lstStyle/>
          <a:p>
            <a:r>
              <a:rPr lang="en-US" dirty="0" smtClean="0"/>
              <a:t>BFS Algorithm without </a:t>
            </a:r>
            <a:r>
              <a:rPr lang="en-US" dirty="0" err="1" smtClean="0"/>
              <a:t>Colours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471964" y="688975"/>
          <a:ext cx="6390572" cy="55746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7978" name="Equation" r:id="rId3" imgW="4165600" imgH="3632200" progId="Equation.DSMT4">
                  <p:embed/>
                </p:oleObj>
              </mc:Choice>
              <mc:Fallback>
                <p:oleObj name="Equation" r:id="rId3" imgW="4165600" imgH="3632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1964" y="688975"/>
                        <a:ext cx="6390572" cy="55746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2713038" y="4822825"/>
            <a:ext cx="3375025" cy="495300"/>
          </a:xfrm>
          <a:prstGeom prst="ellips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BFS Algorithm</a:t>
            </a:r>
          </a:p>
          <a:p>
            <a:r>
              <a:rPr lang="en-US" dirty="0" smtClean="0"/>
              <a:t>BFS Application: Shortest</a:t>
            </a:r>
            <a:r>
              <a:rPr lang="en-US" dirty="0"/>
              <a:t> </a:t>
            </a:r>
            <a:r>
              <a:rPr lang="en-US" dirty="0" smtClean="0"/>
              <a:t>Path on an </a:t>
            </a:r>
            <a:r>
              <a:rPr lang="en-US" dirty="0" err="1" smtClean="0"/>
              <a:t>unweighted</a:t>
            </a:r>
            <a:r>
              <a:rPr lang="en-US" dirty="0" smtClean="0"/>
              <a:t> graph</a:t>
            </a:r>
          </a:p>
          <a:p>
            <a:r>
              <a:rPr lang="en-US" dirty="0" smtClean="0"/>
              <a:t>Unweighted Shortest Path:  Proof of Correctness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74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BFS is a Level-Order Traversal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Notice that in BFS exploration takes place on a </a:t>
            </a:r>
            <a:r>
              <a:rPr lang="en-US" dirty="0" err="1" smtClean="0"/>
              <a:t>wavefront</a:t>
            </a:r>
            <a:r>
              <a:rPr lang="en-US" dirty="0" smtClean="0"/>
              <a:t> consisting of nodes that are all the same distance from the source </a:t>
            </a:r>
            <a:r>
              <a:rPr lang="en-US" i="1" dirty="0" smtClean="0"/>
              <a:t>s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can label these successive </a:t>
            </a:r>
            <a:r>
              <a:rPr lang="en-US" dirty="0" err="1" smtClean="0"/>
              <a:t>wavefronts</a:t>
            </a:r>
            <a:r>
              <a:rPr lang="en-US" dirty="0" smtClean="0"/>
              <a:t> by their distance:  </a:t>
            </a:r>
            <a:r>
              <a:rPr lang="en-US" i="1" dirty="0" smtClean="0"/>
              <a:t>L</a:t>
            </a:r>
            <a:r>
              <a:rPr lang="en-US" i="1" baseline="-25000" dirty="0" smtClean="0"/>
              <a:t>0</a:t>
            </a:r>
            <a:r>
              <a:rPr lang="en-US" i="1" dirty="0" smtClean="0"/>
              <a:t>, L</a:t>
            </a:r>
            <a:r>
              <a:rPr lang="en-US" i="1" baseline="-25000" dirty="0" smtClean="0"/>
              <a:t>1</a:t>
            </a:r>
            <a:r>
              <a:rPr lang="en-US" dirty="0" smtClean="0"/>
              <a:t>,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360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90" name="AutoShape 86"/>
          <p:cNvSpPr>
            <a:spLocks noChangeArrowheads="1"/>
          </p:cNvSpPr>
          <p:nvPr/>
        </p:nvSpPr>
        <p:spPr bwMode="auto">
          <a:xfrm>
            <a:off x="1111250" y="4935538"/>
            <a:ext cx="827088" cy="48895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12700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85" name="AutoShape 81"/>
          <p:cNvSpPr>
            <a:spLocks noChangeArrowheads="1"/>
          </p:cNvSpPr>
          <p:nvPr/>
        </p:nvSpPr>
        <p:spPr bwMode="auto">
          <a:xfrm>
            <a:off x="1716088" y="4203700"/>
            <a:ext cx="827087" cy="48895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12700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BFS Example</a:t>
            </a:r>
            <a:endParaRPr lang="en-US" dirty="0"/>
          </a:p>
        </p:txBody>
      </p:sp>
      <p:sp>
        <p:nvSpPr>
          <p:cNvPr id="226308" name="Oval 4"/>
          <p:cNvSpPr>
            <a:spLocks noChangeAspect="1" noChangeArrowheads="1"/>
          </p:cNvSpPr>
          <p:nvPr/>
        </p:nvSpPr>
        <p:spPr bwMode="auto">
          <a:xfrm rot="21600000">
            <a:off x="2554288" y="4997450"/>
            <a:ext cx="366712" cy="366713"/>
          </a:xfrm>
          <a:prstGeom prst="ellipse">
            <a:avLst/>
          </a:prstGeom>
          <a:solidFill>
            <a:srgbClr val="0000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C</a:t>
            </a:r>
          </a:p>
        </p:txBody>
      </p:sp>
      <p:sp>
        <p:nvSpPr>
          <p:cNvPr id="226309" name="Oval 5"/>
          <p:cNvSpPr>
            <a:spLocks noChangeAspect="1" noChangeArrowheads="1"/>
          </p:cNvSpPr>
          <p:nvPr/>
        </p:nvSpPr>
        <p:spPr bwMode="auto">
          <a:xfrm rot="21600000">
            <a:off x="1333500" y="4997450"/>
            <a:ext cx="366713" cy="366713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B</a:t>
            </a:r>
          </a:p>
        </p:txBody>
      </p:sp>
      <p:sp>
        <p:nvSpPr>
          <p:cNvPr id="226310" name="Oval 6"/>
          <p:cNvSpPr>
            <a:spLocks noChangeAspect="1" noChangeArrowheads="1"/>
          </p:cNvSpPr>
          <p:nvPr/>
        </p:nvSpPr>
        <p:spPr bwMode="auto">
          <a:xfrm rot="21600000">
            <a:off x="1962150" y="4265613"/>
            <a:ext cx="366713" cy="366712"/>
          </a:xfrm>
          <a:prstGeom prst="ellipse">
            <a:avLst/>
          </a:prstGeom>
          <a:solidFill>
            <a:srgbClr val="800000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A</a:t>
            </a:r>
          </a:p>
        </p:txBody>
      </p:sp>
      <p:sp>
        <p:nvSpPr>
          <p:cNvPr id="226311" name="Oval 7"/>
          <p:cNvSpPr>
            <a:spLocks noChangeAspect="1" noChangeArrowheads="1"/>
          </p:cNvSpPr>
          <p:nvPr/>
        </p:nvSpPr>
        <p:spPr bwMode="auto">
          <a:xfrm rot="21600000">
            <a:off x="1943100" y="5729288"/>
            <a:ext cx="366713" cy="366712"/>
          </a:xfrm>
          <a:prstGeom prst="ellipse">
            <a:avLst/>
          </a:prstGeom>
          <a:solidFill>
            <a:srgbClr val="0000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E</a:t>
            </a:r>
          </a:p>
        </p:txBody>
      </p:sp>
      <p:cxnSp>
        <p:nvCxnSpPr>
          <p:cNvPr id="226312" name="AutoShape 8"/>
          <p:cNvCxnSpPr>
            <a:cxnSpLocks noChangeAspect="1" noChangeShapeType="1"/>
            <a:stCxn id="226310" idx="3"/>
            <a:endCxn id="226309" idx="7"/>
          </p:cNvCxnSpPr>
          <p:nvPr/>
        </p:nvCxnSpPr>
        <p:spPr bwMode="auto">
          <a:xfrm flipH="1">
            <a:off x="1646238" y="4597400"/>
            <a:ext cx="368300" cy="433388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226313" name="AutoShape 9"/>
          <p:cNvCxnSpPr>
            <a:cxnSpLocks noChangeAspect="1" noChangeShapeType="1"/>
            <a:stCxn id="226311" idx="1"/>
            <a:endCxn id="226309" idx="5"/>
          </p:cNvCxnSpPr>
          <p:nvPr/>
        </p:nvCxnSpPr>
        <p:spPr bwMode="auto">
          <a:xfrm flipH="1" flipV="1">
            <a:off x="1646238" y="5329238"/>
            <a:ext cx="349250" cy="4429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6314" name="AutoShape 10"/>
          <p:cNvCxnSpPr>
            <a:cxnSpLocks noChangeAspect="1" noChangeShapeType="1"/>
            <a:stCxn id="226311" idx="7"/>
            <a:endCxn id="226308" idx="3"/>
          </p:cNvCxnSpPr>
          <p:nvPr/>
        </p:nvCxnSpPr>
        <p:spPr bwMode="auto">
          <a:xfrm flipV="1">
            <a:off x="2255838" y="5319713"/>
            <a:ext cx="350837" cy="4524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6315" name="AutoShape 11"/>
          <p:cNvCxnSpPr>
            <a:cxnSpLocks noChangeAspect="1" noChangeShapeType="1"/>
            <a:stCxn id="226310" idx="5"/>
            <a:endCxn id="226308" idx="1"/>
          </p:cNvCxnSpPr>
          <p:nvPr/>
        </p:nvCxnSpPr>
        <p:spPr bwMode="auto">
          <a:xfrm>
            <a:off x="2274888" y="4597400"/>
            <a:ext cx="331787" cy="4429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6316" name="AutoShape 12"/>
          <p:cNvCxnSpPr>
            <a:cxnSpLocks noChangeAspect="1" noChangeShapeType="1"/>
            <a:stCxn id="226309" idx="6"/>
            <a:endCxn id="226308" idx="2"/>
          </p:cNvCxnSpPr>
          <p:nvPr/>
        </p:nvCxnSpPr>
        <p:spPr bwMode="auto">
          <a:xfrm>
            <a:off x="1717675" y="5180013"/>
            <a:ext cx="82550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6317" name="Oval 13"/>
          <p:cNvSpPr>
            <a:spLocks noChangeAspect="1" noChangeArrowheads="1"/>
          </p:cNvSpPr>
          <p:nvPr/>
        </p:nvSpPr>
        <p:spPr bwMode="auto">
          <a:xfrm rot="21600000">
            <a:off x="3776663" y="4997450"/>
            <a:ext cx="366712" cy="366713"/>
          </a:xfrm>
          <a:prstGeom prst="ellipse">
            <a:avLst/>
          </a:prstGeom>
          <a:solidFill>
            <a:srgbClr val="0000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D</a:t>
            </a:r>
          </a:p>
        </p:txBody>
      </p:sp>
      <p:cxnSp>
        <p:nvCxnSpPr>
          <p:cNvPr id="226319" name="AutoShape 15"/>
          <p:cNvCxnSpPr>
            <a:cxnSpLocks noChangeAspect="1" noChangeShapeType="1"/>
            <a:stCxn id="226388" idx="7"/>
            <a:endCxn id="226317" idx="3"/>
          </p:cNvCxnSpPr>
          <p:nvPr/>
        </p:nvCxnSpPr>
        <p:spPr bwMode="auto">
          <a:xfrm flipV="1">
            <a:off x="3478213" y="5319713"/>
            <a:ext cx="350837" cy="4524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6320" name="AutoShape 16"/>
          <p:cNvCxnSpPr>
            <a:cxnSpLocks noChangeAspect="1" noChangeShapeType="1"/>
            <a:stCxn id="226317" idx="1"/>
            <a:endCxn id="226310" idx="6"/>
          </p:cNvCxnSpPr>
          <p:nvPr/>
        </p:nvCxnSpPr>
        <p:spPr bwMode="auto">
          <a:xfrm flipH="1" flipV="1">
            <a:off x="2346325" y="4448175"/>
            <a:ext cx="1482725" cy="5921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6362" name="Text Box 58"/>
          <p:cNvSpPr txBox="1">
            <a:spLocks noChangeArrowheads="1"/>
          </p:cNvSpPr>
          <p:nvPr/>
        </p:nvSpPr>
        <p:spPr bwMode="auto">
          <a:xfrm>
            <a:off x="1812925" y="2925763"/>
            <a:ext cx="2192338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discovery edge</a:t>
            </a:r>
          </a:p>
        </p:txBody>
      </p:sp>
      <p:sp>
        <p:nvSpPr>
          <p:cNvPr id="226364" name="Text Box 60"/>
          <p:cNvSpPr txBox="1">
            <a:spLocks noChangeArrowheads="1"/>
          </p:cNvSpPr>
          <p:nvPr/>
        </p:nvSpPr>
        <p:spPr bwMode="auto">
          <a:xfrm>
            <a:off x="1779588" y="3352800"/>
            <a:ext cx="16256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cross edge</a:t>
            </a:r>
          </a:p>
        </p:txBody>
      </p:sp>
      <p:sp>
        <p:nvSpPr>
          <p:cNvPr id="226365" name="Oval 61"/>
          <p:cNvSpPr>
            <a:spLocks noChangeAspect="1" noChangeArrowheads="1"/>
          </p:cNvSpPr>
          <p:nvPr/>
        </p:nvSpPr>
        <p:spPr bwMode="auto">
          <a:xfrm rot="21600000">
            <a:off x="1001713" y="1631027"/>
            <a:ext cx="366712" cy="366713"/>
          </a:xfrm>
          <a:prstGeom prst="ellipse">
            <a:avLst/>
          </a:prstGeom>
          <a:solidFill>
            <a:srgbClr val="800000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A</a:t>
            </a:r>
          </a:p>
        </p:txBody>
      </p:sp>
      <p:sp>
        <p:nvSpPr>
          <p:cNvPr id="226366" name="Text Box 62"/>
          <p:cNvSpPr txBox="1">
            <a:spLocks noChangeArrowheads="1"/>
          </p:cNvSpPr>
          <p:nvPr/>
        </p:nvSpPr>
        <p:spPr bwMode="auto">
          <a:xfrm>
            <a:off x="1812925" y="1584990"/>
            <a:ext cx="253277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discovered (on Queue)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6367" name="Oval 63"/>
          <p:cNvSpPr>
            <a:spLocks noChangeAspect="1" noChangeArrowheads="1"/>
          </p:cNvSpPr>
          <p:nvPr/>
        </p:nvSpPr>
        <p:spPr bwMode="auto">
          <a:xfrm rot="21600000">
            <a:off x="1001713" y="1202402"/>
            <a:ext cx="366712" cy="366713"/>
          </a:xfrm>
          <a:prstGeom prst="ellipse">
            <a:avLst/>
          </a:prstGeom>
          <a:solidFill>
            <a:srgbClr val="0000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A</a:t>
            </a:r>
          </a:p>
        </p:txBody>
      </p:sp>
      <p:sp>
        <p:nvSpPr>
          <p:cNvPr id="226368" name="Text Box 64"/>
          <p:cNvSpPr txBox="1">
            <a:spLocks noChangeArrowheads="1"/>
          </p:cNvSpPr>
          <p:nvPr/>
        </p:nvSpPr>
        <p:spPr bwMode="auto">
          <a:xfrm>
            <a:off x="1812925" y="1157952"/>
            <a:ext cx="1557713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undiscovered</a:t>
            </a:r>
            <a:endParaRPr lang="en-US" dirty="0"/>
          </a:p>
        </p:txBody>
      </p:sp>
      <p:sp>
        <p:nvSpPr>
          <p:cNvPr id="226369" name="Text Box 65"/>
          <p:cNvSpPr txBox="1">
            <a:spLocks noChangeArrowheads="1"/>
          </p:cNvSpPr>
          <p:nvPr/>
        </p:nvSpPr>
        <p:spPr bwMode="auto">
          <a:xfrm>
            <a:off x="1812925" y="2498725"/>
            <a:ext cx="242887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unexplored edge</a:t>
            </a:r>
          </a:p>
        </p:txBody>
      </p:sp>
      <p:grpSp>
        <p:nvGrpSpPr>
          <p:cNvPr id="2" name="Group 73"/>
          <p:cNvGrpSpPr>
            <a:grpSpLocks/>
          </p:cNvGrpSpPr>
          <p:nvPr/>
        </p:nvGrpSpPr>
        <p:grpSpPr bwMode="auto">
          <a:xfrm>
            <a:off x="746125" y="2728913"/>
            <a:ext cx="877888" cy="852487"/>
            <a:chOff x="432" y="1691"/>
            <a:chExt cx="937" cy="537"/>
          </a:xfrm>
        </p:grpSpPr>
        <p:sp>
          <p:nvSpPr>
            <p:cNvPr id="226361" name="Line 57"/>
            <p:cNvSpPr>
              <a:spLocks noChangeShapeType="1"/>
            </p:cNvSpPr>
            <p:nvPr/>
          </p:nvSpPr>
          <p:spPr bwMode="auto">
            <a:xfrm>
              <a:off x="432" y="1959"/>
              <a:ext cx="937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363" name="Line 59"/>
            <p:cNvSpPr>
              <a:spLocks noChangeShapeType="1"/>
            </p:cNvSpPr>
            <p:nvPr/>
          </p:nvSpPr>
          <p:spPr bwMode="auto">
            <a:xfrm>
              <a:off x="432" y="2228"/>
              <a:ext cx="937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371" name="Line 67"/>
            <p:cNvSpPr>
              <a:spLocks noChangeShapeType="1"/>
            </p:cNvSpPr>
            <p:nvPr/>
          </p:nvSpPr>
          <p:spPr bwMode="auto">
            <a:xfrm>
              <a:off x="432" y="1691"/>
              <a:ext cx="9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6379" name="AutoShape 75"/>
          <p:cNvSpPr>
            <a:spLocks noChangeArrowheads="1"/>
          </p:cNvSpPr>
          <p:nvPr/>
        </p:nvSpPr>
        <p:spPr bwMode="auto">
          <a:xfrm rot="5400000">
            <a:off x="6759576" y="3643312"/>
            <a:ext cx="457200" cy="333375"/>
          </a:xfrm>
          <a:prstGeom prst="rightArrow">
            <a:avLst>
              <a:gd name="adj1" fmla="val 50000"/>
              <a:gd name="adj2" fmla="val 34286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80" name="AutoShape 76"/>
          <p:cNvSpPr>
            <a:spLocks noChangeArrowheads="1"/>
          </p:cNvSpPr>
          <p:nvPr/>
        </p:nvSpPr>
        <p:spPr bwMode="auto">
          <a:xfrm rot="8100000" flipH="1" flipV="1">
            <a:off x="4205288" y="3629025"/>
            <a:ext cx="1243012" cy="333375"/>
          </a:xfrm>
          <a:prstGeom prst="rightArrow">
            <a:avLst>
              <a:gd name="adj1" fmla="val 50000"/>
              <a:gd name="adj2" fmla="val 93214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382" name="Text Box 78"/>
          <p:cNvSpPr txBox="1">
            <a:spLocks noChangeArrowheads="1"/>
          </p:cNvSpPr>
          <p:nvPr/>
        </p:nvSpPr>
        <p:spPr bwMode="auto">
          <a:xfrm>
            <a:off x="1219200" y="4022725"/>
            <a:ext cx="466725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chemeClr val="tx2"/>
                </a:solidFill>
                <a:latin typeface="Times New Roman" pitchFamily="35" charset="0"/>
              </a:rPr>
              <a:t>L</a:t>
            </a:r>
            <a:r>
              <a:rPr lang="en-US" sz="2000" baseline="-25000">
                <a:solidFill>
                  <a:schemeClr val="tx2"/>
                </a:solidFill>
                <a:latin typeface="Times New Roman" pitchFamily="35" charset="0"/>
              </a:rPr>
              <a:t>0</a:t>
            </a:r>
          </a:p>
        </p:txBody>
      </p:sp>
      <p:sp>
        <p:nvSpPr>
          <p:cNvPr id="226386" name="Text Box 82"/>
          <p:cNvSpPr txBox="1">
            <a:spLocks noChangeArrowheads="1"/>
          </p:cNvSpPr>
          <p:nvPr/>
        </p:nvSpPr>
        <p:spPr bwMode="auto">
          <a:xfrm>
            <a:off x="609600" y="4746625"/>
            <a:ext cx="466725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chemeClr val="tx2"/>
                </a:solidFill>
                <a:latin typeface="Times New Roman" pitchFamily="35" charset="0"/>
              </a:rPr>
              <a:t>L</a:t>
            </a:r>
            <a:r>
              <a:rPr lang="en-US" sz="2000" baseline="-25000">
                <a:solidFill>
                  <a:schemeClr val="tx2"/>
                </a:solidFill>
                <a:latin typeface="Times New Roman" pitchFamily="35" charset="0"/>
              </a:rPr>
              <a:t>1</a:t>
            </a:r>
          </a:p>
        </p:txBody>
      </p:sp>
      <p:cxnSp>
        <p:nvCxnSpPr>
          <p:cNvPr id="226387" name="AutoShape 83"/>
          <p:cNvCxnSpPr>
            <a:cxnSpLocks noChangeAspect="1" noChangeShapeType="1"/>
            <a:stCxn id="226308" idx="6"/>
            <a:endCxn id="226317" idx="2"/>
          </p:cNvCxnSpPr>
          <p:nvPr/>
        </p:nvCxnSpPr>
        <p:spPr bwMode="auto">
          <a:xfrm>
            <a:off x="2928938" y="5180013"/>
            <a:ext cx="83661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6388" name="Oval 84"/>
          <p:cNvSpPr>
            <a:spLocks noChangeAspect="1" noChangeArrowheads="1"/>
          </p:cNvSpPr>
          <p:nvPr/>
        </p:nvSpPr>
        <p:spPr bwMode="auto">
          <a:xfrm rot="21600000">
            <a:off x="3165475" y="5729288"/>
            <a:ext cx="366713" cy="366712"/>
          </a:xfrm>
          <a:prstGeom prst="ellipse">
            <a:avLst/>
          </a:prstGeom>
          <a:solidFill>
            <a:srgbClr val="0000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F</a:t>
            </a:r>
          </a:p>
        </p:txBody>
      </p:sp>
      <p:cxnSp>
        <p:nvCxnSpPr>
          <p:cNvPr id="226389" name="AutoShape 85"/>
          <p:cNvCxnSpPr>
            <a:cxnSpLocks noChangeAspect="1" noChangeShapeType="1"/>
            <a:stCxn id="226308" idx="5"/>
            <a:endCxn id="226388" idx="1"/>
          </p:cNvCxnSpPr>
          <p:nvPr/>
        </p:nvCxnSpPr>
        <p:spPr bwMode="auto">
          <a:xfrm>
            <a:off x="2867025" y="5319713"/>
            <a:ext cx="350838" cy="4524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6391" name="AutoShape 87"/>
          <p:cNvSpPr>
            <a:spLocks noChangeArrowheads="1"/>
          </p:cNvSpPr>
          <p:nvPr/>
        </p:nvSpPr>
        <p:spPr bwMode="auto">
          <a:xfrm>
            <a:off x="5692775" y="2201863"/>
            <a:ext cx="2054225" cy="48895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12700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26392" name="AutoShape 88"/>
          <p:cNvSpPr>
            <a:spLocks noChangeArrowheads="1"/>
          </p:cNvSpPr>
          <p:nvPr/>
        </p:nvSpPr>
        <p:spPr bwMode="auto">
          <a:xfrm>
            <a:off x="6297613" y="1470025"/>
            <a:ext cx="827088" cy="48895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12700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26393" name="Oval 89"/>
          <p:cNvSpPr>
            <a:spLocks noChangeAspect="1" noChangeArrowheads="1"/>
          </p:cNvSpPr>
          <p:nvPr/>
        </p:nvSpPr>
        <p:spPr bwMode="auto">
          <a:xfrm>
            <a:off x="7135813" y="2263775"/>
            <a:ext cx="366713" cy="366713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C</a:t>
            </a:r>
          </a:p>
        </p:txBody>
      </p:sp>
      <p:sp>
        <p:nvSpPr>
          <p:cNvPr id="226394" name="Oval 90"/>
          <p:cNvSpPr>
            <a:spLocks noChangeAspect="1" noChangeArrowheads="1"/>
          </p:cNvSpPr>
          <p:nvPr/>
        </p:nvSpPr>
        <p:spPr bwMode="auto">
          <a:xfrm>
            <a:off x="5915025" y="2263775"/>
            <a:ext cx="366713" cy="366713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B</a:t>
            </a:r>
          </a:p>
        </p:txBody>
      </p:sp>
      <p:sp>
        <p:nvSpPr>
          <p:cNvPr id="226395" name="Oval 91"/>
          <p:cNvSpPr>
            <a:spLocks noChangeAspect="1" noChangeArrowheads="1"/>
          </p:cNvSpPr>
          <p:nvPr/>
        </p:nvSpPr>
        <p:spPr bwMode="auto">
          <a:xfrm>
            <a:off x="6543675" y="1531938"/>
            <a:ext cx="366713" cy="366713"/>
          </a:xfrm>
          <a:prstGeom prst="ellipse">
            <a:avLst/>
          </a:prstGeom>
          <a:solidFill>
            <a:srgbClr val="800000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226396" name="Oval 92"/>
          <p:cNvSpPr>
            <a:spLocks noChangeAspect="1" noChangeArrowheads="1"/>
          </p:cNvSpPr>
          <p:nvPr/>
        </p:nvSpPr>
        <p:spPr bwMode="auto">
          <a:xfrm>
            <a:off x="6524625" y="2995613"/>
            <a:ext cx="366713" cy="366713"/>
          </a:xfrm>
          <a:prstGeom prst="ellipse">
            <a:avLst/>
          </a:prstGeom>
          <a:solidFill>
            <a:srgbClr val="0000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E</a:t>
            </a:r>
          </a:p>
        </p:txBody>
      </p:sp>
      <p:cxnSp>
        <p:nvCxnSpPr>
          <p:cNvPr id="226397" name="AutoShape 93"/>
          <p:cNvCxnSpPr>
            <a:cxnSpLocks noChangeAspect="1" noChangeShapeType="1"/>
            <a:stCxn id="226395" idx="3"/>
            <a:endCxn id="226394" idx="7"/>
          </p:cNvCxnSpPr>
          <p:nvPr/>
        </p:nvCxnSpPr>
        <p:spPr bwMode="auto">
          <a:xfrm flipH="1">
            <a:off x="6227763" y="1863725"/>
            <a:ext cx="368300" cy="433388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226398" name="AutoShape 94"/>
          <p:cNvCxnSpPr>
            <a:cxnSpLocks noChangeAspect="1" noChangeShapeType="1"/>
            <a:stCxn id="226396" idx="1"/>
            <a:endCxn id="226394" idx="5"/>
          </p:cNvCxnSpPr>
          <p:nvPr/>
        </p:nvCxnSpPr>
        <p:spPr bwMode="auto">
          <a:xfrm flipH="1" flipV="1">
            <a:off x="6227763" y="2595563"/>
            <a:ext cx="349250" cy="4429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6399" name="AutoShape 95"/>
          <p:cNvCxnSpPr>
            <a:cxnSpLocks noChangeAspect="1" noChangeShapeType="1"/>
            <a:stCxn id="226396" idx="7"/>
            <a:endCxn id="226393" idx="3"/>
          </p:cNvCxnSpPr>
          <p:nvPr/>
        </p:nvCxnSpPr>
        <p:spPr bwMode="auto">
          <a:xfrm flipV="1">
            <a:off x="6837363" y="2595563"/>
            <a:ext cx="350838" cy="4429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6400" name="AutoShape 96"/>
          <p:cNvCxnSpPr>
            <a:cxnSpLocks noChangeAspect="1" noChangeShapeType="1"/>
            <a:stCxn id="226395" idx="5"/>
            <a:endCxn id="226393" idx="1"/>
          </p:cNvCxnSpPr>
          <p:nvPr/>
        </p:nvCxnSpPr>
        <p:spPr bwMode="auto">
          <a:xfrm>
            <a:off x="6856413" y="1863725"/>
            <a:ext cx="331788" cy="433388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226401" name="AutoShape 97"/>
          <p:cNvCxnSpPr>
            <a:cxnSpLocks noChangeAspect="1" noChangeShapeType="1"/>
            <a:stCxn id="226394" idx="6"/>
            <a:endCxn id="226393" idx="2"/>
          </p:cNvCxnSpPr>
          <p:nvPr/>
        </p:nvCxnSpPr>
        <p:spPr bwMode="auto">
          <a:xfrm>
            <a:off x="6299200" y="2446338"/>
            <a:ext cx="8159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6402" name="Oval 98"/>
          <p:cNvSpPr>
            <a:spLocks noChangeAspect="1" noChangeArrowheads="1"/>
          </p:cNvSpPr>
          <p:nvPr/>
        </p:nvSpPr>
        <p:spPr bwMode="auto">
          <a:xfrm>
            <a:off x="8358188" y="2263775"/>
            <a:ext cx="366713" cy="366713"/>
          </a:xfrm>
          <a:prstGeom prst="ellipse">
            <a:avLst/>
          </a:prstGeom>
          <a:solidFill>
            <a:srgbClr val="0000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>
                <a:solidFill>
                  <a:srgbClr val="FBEFD2"/>
                </a:solidFill>
              </a:rPr>
              <a:t>D</a:t>
            </a:r>
          </a:p>
        </p:txBody>
      </p:sp>
      <p:cxnSp>
        <p:nvCxnSpPr>
          <p:cNvPr id="226403" name="AutoShape 99"/>
          <p:cNvCxnSpPr>
            <a:cxnSpLocks noChangeAspect="1" noChangeShapeType="1"/>
            <a:stCxn id="226408" idx="7"/>
            <a:endCxn id="226402" idx="3"/>
          </p:cNvCxnSpPr>
          <p:nvPr/>
        </p:nvCxnSpPr>
        <p:spPr bwMode="auto">
          <a:xfrm flipV="1">
            <a:off x="8059738" y="2586038"/>
            <a:ext cx="350838" cy="4524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6404" name="AutoShape 100"/>
          <p:cNvCxnSpPr>
            <a:cxnSpLocks noChangeAspect="1" noChangeShapeType="1"/>
            <a:stCxn id="226402" idx="1"/>
            <a:endCxn id="226395" idx="6"/>
          </p:cNvCxnSpPr>
          <p:nvPr/>
        </p:nvCxnSpPr>
        <p:spPr bwMode="auto">
          <a:xfrm flipH="1" flipV="1">
            <a:off x="6927850" y="1714500"/>
            <a:ext cx="1482725" cy="5921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6406" name="Text Box 102"/>
          <p:cNvSpPr txBox="1">
            <a:spLocks noChangeArrowheads="1"/>
          </p:cNvSpPr>
          <p:nvPr/>
        </p:nvSpPr>
        <p:spPr bwMode="auto">
          <a:xfrm>
            <a:off x="5191125" y="2012950"/>
            <a:ext cx="466725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i="1">
                <a:solidFill>
                  <a:schemeClr val="bg1"/>
                </a:solidFill>
                <a:latin typeface="Times New Roman" pitchFamily="35" charset="0"/>
              </a:rPr>
              <a:t>L</a:t>
            </a:r>
            <a:r>
              <a:rPr lang="en-US" sz="2000" baseline="-25000">
                <a:solidFill>
                  <a:schemeClr val="bg1"/>
                </a:solidFill>
                <a:latin typeface="Times New Roman" pitchFamily="35" charset="0"/>
              </a:rPr>
              <a:t>1</a:t>
            </a:r>
          </a:p>
        </p:txBody>
      </p:sp>
      <p:cxnSp>
        <p:nvCxnSpPr>
          <p:cNvPr id="226407" name="AutoShape 103"/>
          <p:cNvCxnSpPr>
            <a:cxnSpLocks noChangeAspect="1" noChangeShapeType="1"/>
            <a:stCxn id="226393" idx="6"/>
            <a:endCxn id="226402" idx="2"/>
          </p:cNvCxnSpPr>
          <p:nvPr/>
        </p:nvCxnSpPr>
        <p:spPr bwMode="auto">
          <a:xfrm>
            <a:off x="7519988" y="2446338"/>
            <a:ext cx="82708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6408" name="Oval 104"/>
          <p:cNvSpPr>
            <a:spLocks noChangeAspect="1" noChangeArrowheads="1"/>
          </p:cNvSpPr>
          <p:nvPr/>
        </p:nvSpPr>
        <p:spPr bwMode="auto">
          <a:xfrm>
            <a:off x="7747000" y="2995613"/>
            <a:ext cx="366713" cy="366713"/>
          </a:xfrm>
          <a:prstGeom prst="ellipse">
            <a:avLst/>
          </a:prstGeom>
          <a:solidFill>
            <a:srgbClr val="0000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F</a:t>
            </a:r>
          </a:p>
        </p:txBody>
      </p:sp>
      <p:cxnSp>
        <p:nvCxnSpPr>
          <p:cNvPr id="226409" name="AutoShape 105"/>
          <p:cNvCxnSpPr>
            <a:cxnSpLocks noChangeAspect="1" noChangeShapeType="1"/>
            <a:stCxn id="226393" idx="5"/>
            <a:endCxn id="226408" idx="1"/>
          </p:cNvCxnSpPr>
          <p:nvPr/>
        </p:nvCxnSpPr>
        <p:spPr bwMode="auto">
          <a:xfrm>
            <a:off x="7448550" y="2595563"/>
            <a:ext cx="350838" cy="4429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6412" name="AutoShape 108"/>
          <p:cNvSpPr>
            <a:spLocks noChangeArrowheads="1"/>
          </p:cNvSpPr>
          <p:nvPr/>
        </p:nvSpPr>
        <p:spPr bwMode="auto">
          <a:xfrm>
            <a:off x="5691188" y="4935538"/>
            <a:ext cx="3148012" cy="48895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12700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413" name="AutoShape 109"/>
          <p:cNvSpPr>
            <a:spLocks noChangeArrowheads="1"/>
          </p:cNvSpPr>
          <p:nvPr/>
        </p:nvSpPr>
        <p:spPr bwMode="auto">
          <a:xfrm>
            <a:off x="6296025" y="4203700"/>
            <a:ext cx="827088" cy="48895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12700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414" name="Oval 110"/>
          <p:cNvSpPr>
            <a:spLocks noChangeAspect="1" noChangeArrowheads="1"/>
          </p:cNvSpPr>
          <p:nvPr/>
        </p:nvSpPr>
        <p:spPr bwMode="auto">
          <a:xfrm rot="21600000">
            <a:off x="7134225" y="4997450"/>
            <a:ext cx="366713" cy="366713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C</a:t>
            </a:r>
          </a:p>
        </p:txBody>
      </p:sp>
      <p:sp>
        <p:nvSpPr>
          <p:cNvPr id="226415" name="Oval 111"/>
          <p:cNvSpPr>
            <a:spLocks noChangeAspect="1" noChangeArrowheads="1"/>
          </p:cNvSpPr>
          <p:nvPr/>
        </p:nvSpPr>
        <p:spPr bwMode="auto">
          <a:xfrm rot="21600000">
            <a:off x="5913438" y="4997450"/>
            <a:ext cx="366712" cy="366713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B</a:t>
            </a:r>
          </a:p>
        </p:txBody>
      </p:sp>
      <p:sp>
        <p:nvSpPr>
          <p:cNvPr id="226416" name="Oval 112"/>
          <p:cNvSpPr>
            <a:spLocks noChangeAspect="1" noChangeArrowheads="1"/>
          </p:cNvSpPr>
          <p:nvPr/>
        </p:nvSpPr>
        <p:spPr bwMode="auto">
          <a:xfrm rot="21600000">
            <a:off x="6542088" y="4265613"/>
            <a:ext cx="366712" cy="366712"/>
          </a:xfrm>
          <a:prstGeom prst="ellipse">
            <a:avLst/>
          </a:prstGeom>
          <a:solidFill>
            <a:srgbClr val="800000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A</a:t>
            </a:r>
          </a:p>
        </p:txBody>
      </p:sp>
      <p:sp>
        <p:nvSpPr>
          <p:cNvPr id="226417" name="Oval 113"/>
          <p:cNvSpPr>
            <a:spLocks noChangeAspect="1" noChangeArrowheads="1"/>
          </p:cNvSpPr>
          <p:nvPr/>
        </p:nvSpPr>
        <p:spPr bwMode="auto">
          <a:xfrm rot="21600000">
            <a:off x="6523038" y="5729288"/>
            <a:ext cx="366712" cy="366712"/>
          </a:xfrm>
          <a:prstGeom prst="ellipse">
            <a:avLst/>
          </a:prstGeom>
          <a:solidFill>
            <a:srgbClr val="0000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E</a:t>
            </a:r>
          </a:p>
        </p:txBody>
      </p:sp>
      <p:cxnSp>
        <p:nvCxnSpPr>
          <p:cNvPr id="226418" name="AutoShape 114"/>
          <p:cNvCxnSpPr>
            <a:cxnSpLocks noChangeAspect="1" noChangeShapeType="1"/>
            <a:stCxn id="226416" idx="3"/>
            <a:endCxn id="226415" idx="7"/>
          </p:cNvCxnSpPr>
          <p:nvPr/>
        </p:nvCxnSpPr>
        <p:spPr bwMode="auto">
          <a:xfrm flipH="1">
            <a:off x="6226175" y="4597400"/>
            <a:ext cx="368300" cy="433388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226419" name="AutoShape 115"/>
          <p:cNvCxnSpPr>
            <a:cxnSpLocks noChangeAspect="1" noChangeShapeType="1"/>
            <a:stCxn id="226417" idx="1"/>
            <a:endCxn id="226415" idx="5"/>
          </p:cNvCxnSpPr>
          <p:nvPr/>
        </p:nvCxnSpPr>
        <p:spPr bwMode="auto">
          <a:xfrm flipH="1" flipV="1">
            <a:off x="6226175" y="5329238"/>
            <a:ext cx="349250" cy="4429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6420" name="AutoShape 116"/>
          <p:cNvCxnSpPr>
            <a:cxnSpLocks noChangeAspect="1" noChangeShapeType="1"/>
            <a:stCxn id="226417" idx="7"/>
            <a:endCxn id="226414" idx="3"/>
          </p:cNvCxnSpPr>
          <p:nvPr/>
        </p:nvCxnSpPr>
        <p:spPr bwMode="auto">
          <a:xfrm flipV="1">
            <a:off x="6835775" y="5329238"/>
            <a:ext cx="350838" cy="4429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6421" name="AutoShape 117"/>
          <p:cNvCxnSpPr>
            <a:cxnSpLocks noChangeAspect="1" noChangeShapeType="1"/>
            <a:stCxn id="226416" idx="5"/>
            <a:endCxn id="226414" idx="1"/>
          </p:cNvCxnSpPr>
          <p:nvPr/>
        </p:nvCxnSpPr>
        <p:spPr bwMode="auto">
          <a:xfrm>
            <a:off x="6854825" y="4597400"/>
            <a:ext cx="331788" cy="433388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226422" name="AutoShape 118"/>
          <p:cNvCxnSpPr>
            <a:cxnSpLocks noChangeAspect="1" noChangeShapeType="1"/>
            <a:stCxn id="226415" idx="6"/>
            <a:endCxn id="226414" idx="2"/>
          </p:cNvCxnSpPr>
          <p:nvPr/>
        </p:nvCxnSpPr>
        <p:spPr bwMode="auto">
          <a:xfrm>
            <a:off x="6297613" y="5180013"/>
            <a:ext cx="8159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6423" name="Oval 119"/>
          <p:cNvSpPr>
            <a:spLocks noChangeAspect="1" noChangeArrowheads="1"/>
          </p:cNvSpPr>
          <p:nvPr/>
        </p:nvSpPr>
        <p:spPr bwMode="auto">
          <a:xfrm rot="21600000">
            <a:off x="8356600" y="4997450"/>
            <a:ext cx="366713" cy="366713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D</a:t>
            </a:r>
          </a:p>
        </p:txBody>
      </p:sp>
      <p:cxnSp>
        <p:nvCxnSpPr>
          <p:cNvPr id="226424" name="AutoShape 120"/>
          <p:cNvCxnSpPr>
            <a:cxnSpLocks noChangeAspect="1" noChangeShapeType="1"/>
            <a:stCxn id="226429" idx="7"/>
            <a:endCxn id="226423" idx="3"/>
          </p:cNvCxnSpPr>
          <p:nvPr/>
        </p:nvCxnSpPr>
        <p:spPr bwMode="auto">
          <a:xfrm flipV="1">
            <a:off x="8058150" y="5329238"/>
            <a:ext cx="350838" cy="4429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26425" name="AutoShape 121"/>
          <p:cNvCxnSpPr>
            <a:cxnSpLocks noChangeAspect="1" noChangeShapeType="1"/>
            <a:stCxn id="226423" idx="1"/>
            <a:endCxn id="226416" idx="6"/>
          </p:cNvCxnSpPr>
          <p:nvPr/>
        </p:nvCxnSpPr>
        <p:spPr bwMode="auto">
          <a:xfrm flipH="1" flipV="1">
            <a:off x="6926263" y="4448175"/>
            <a:ext cx="1482725" cy="582613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</p:spPr>
      </p:cxnSp>
      <p:sp>
        <p:nvSpPr>
          <p:cNvPr id="226426" name="Text Box 122"/>
          <p:cNvSpPr txBox="1">
            <a:spLocks noChangeArrowheads="1"/>
          </p:cNvSpPr>
          <p:nvPr/>
        </p:nvSpPr>
        <p:spPr bwMode="auto">
          <a:xfrm>
            <a:off x="5799138" y="4022725"/>
            <a:ext cx="466725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chemeClr val="tx2"/>
                </a:solidFill>
                <a:latin typeface="Times New Roman" pitchFamily="35" charset="0"/>
              </a:rPr>
              <a:t>L</a:t>
            </a:r>
            <a:r>
              <a:rPr lang="en-US" sz="2000" baseline="-25000">
                <a:solidFill>
                  <a:schemeClr val="tx2"/>
                </a:solidFill>
                <a:latin typeface="Times New Roman" pitchFamily="35" charset="0"/>
              </a:rPr>
              <a:t>0</a:t>
            </a:r>
          </a:p>
        </p:txBody>
      </p:sp>
      <p:sp>
        <p:nvSpPr>
          <p:cNvPr id="226427" name="Text Box 123"/>
          <p:cNvSpPr txBox="1">
            <a:spLocks noChangeArrowheads="1"/>
          </p:cNvSpPr>
          <p:nvPr/>
        </p:nvSpPr>
        <p:spPr bwMode="auto">
          <a:xfrm>
            <a:off x="5189538" y="4746625"/>
            <a:ext cx="466725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chemeClr val="tx2"/>
                </a:solidFill>
                <a:latin typeface="Times New Roman" pitchFamily="35" charset="0"/>
              </a:rPr>
              <a:t>L</a:t>
            </a:r>
            <a:r>
              <a:rPr lang="en-US" sz="2000" baseline="-25000">
                <a:solidFill>
                  <a:schemeClr val="tx2"/>
                </a:solidFill>
                <a:latin typeface="Times New Roman" pitchFamily="35" charset="0"/>
              </a:rPr>
              <a:t>1</a:t>
            </a:r>
          </a:p>
        </p:txBody>
      </p:sp>
      <p:cxnSp>
        <p:nvCxnSpPr>
          <p:cNvPr id="226428" name="AutoShape 124"/>
          <p:cNvCxnSpPr>
            <a:cxnSpLocks noChangeAspect="1" noChangeShapeType="1"/>
            <a:stCxn id="226414" idx="6"/>
            <a:endCxn id="226423" idx="2"/>
          </p:cNvCxnSpPr>
          <p:nvPr/>
        </p:nvCxnSpPr>
        <p:spPr bwMode="auto">
          <a:xfrm>
            <a:off x="7518400" y="5180013"/>
            <a:ext cx="8175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6429" name="Oval 125"/>
          <p:cNvSpPr>
            <a:spLocks noChangeAspect="1" noChangeArrowheads="1"/>
          </p:cNvSpPr>
          <p:nvPr/>
        </p:nvSpPr>
        <p:spPr bwMode="auto">
          <a:xfrm rot="21600000">
            <a:off x="7745413" y="5729288"/>
            <a:ext cx="366712" cy="366712"/>
          </a:xfrm>
          <a:prstGeom prst="ellipse">
            <a:avLst/>
          </a:prstGeom>
          <a:solidFill>
            <a:srgbClr val="000000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F</a:t>
            </a:r>
          </a:p>
        </p:txBody>
      </p:sp>
      <p:cxnSp>
        <p:nvCxnSpPr>
          <p:cNvPr id="226430" name="AutoShape 126"/>
          <p:cNvCxnSpPr>
            <a:cxnSpLocks noChangeAspect="1" noChangeShapeType="1"/>
            <a:stCxn id="226414" idx="5"/>
            <a:endCxn id="226429" idx="1"/>
          </p:cNvCxnSpPr>
          <p:nvPr/>
        </p:nvCxnSpPr>
        <p:spPr bwMode="auto">
          <a:xfrm>
            <a:off x="7446963" y="5329238"/>
            <a:ext cx="350837" cy="4429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74" name="Oval 63"/>
          <p:cNvSpPr>
            <a:spLocks noChangeAspect="1" noChangeArrowheads="1"/>
          </p:cNvSpPr>
          <p:nvPr/>
        </p:nvSpPr>
        <p:spPr bwMode="auto">
          <a:xfrm>
            <a:off x="1001713" y="2057033"/>
            <a:ext cx="366712" cy="366713"/>
          </a:xfrm>
          <a:prstGeom prst="ellipse">
            <a:avLst/>
          </a:prstGeom>
          <a:solidFill>
            <a:schemeClr val="bg2">
              <a:lumMod val="75000"/>
            </a:schemeClr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A</a:t>
            </a:r>
          </a:p>
        </p:txBody>
      </p:sp>
      <p:sp>
        <p:nvSpPr>
          <p:cNvPr id="75" name="Text Box 64"/>
          <p:cNvSpPr txBox="1">
            <a:spLocks noChangeArrowheads="1"/>
          </p:cNvSpPr>
          <p:nvPr/>
        </p:nvSpPr>
        <p:spPr bwMode="auto">
          <a:xfrm>
            <a:off x="1812925" y="2012583"/>
            <a:ext cx="980294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finished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BFS Example </a:t>
            </a:r>
            <a:r>
              <a:rPr lang="en-US" dirty="0"/>
              <a:t>(cont.)</a:t>
            </a:r>
          </a:p>
        </p:txBody>
      </p:sp>
      <p:sp>
        <p:nvSpPr>
          <p:cNvPr id="227383" name="AutoShape 1079"/>
          <p:cNvSpPr>
            <a:spLocks noChangeArrowheads="1"/>
          </p:cNvSpPr>
          <p:nvPr/>
        </p:nvSpPr>
        <p:spPr bwMode="auto">
          <a:xfrm rot="5400000">
            <a:off x="6710363" y="3757612"/>
            <a:ext cx="457200" cy="333375"/>
          </a:xfrm>
          <a:prstGeom prst="rightArrow">
            <a:avLst>
              <a:gd name="adj1" fmla="val 50000"/>
              <a:gd name="adj2" fmla="val 34286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84" name="AutoShape 1080"/>
          <p:cNvSpPr>
            <a:spLocks noChangeArrowheads="1"/>
          </p:cNvSpPr>
          <p:nvPr/>
        </p:nvSpPr>
        <p:spPr bwMode="auto">
          <a:xfrm rot="8100000" flipH="1" flipV="1">
            <a:off x="4167188" y="3733800"/>
            <a:ext cx="1243012" cy="333375"/>
          </a:xfrm>
          <a:prstGeom prst="rightArrow">
            <a:avLst>
              <a:gd name="adj1" fmla="val 50000"/>
              <a:gd name="adj2" fmla="val 93214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385" name="AutoShape 1081"/>
          <p:cNvSpPr>
            <a:spLocks noChangeArrowheads="1"/>
          </p:cNvSpPr>
          <p:nvPr/>
        </p:nvSpPr>
        <p:spPr bwMode="auto">
          <a:xfrm rot="5400000">
            <a:off x="2290763" y="3757612"/>
            <a:ext cx="457200" cy="333375"/>
          </a:xfrm>
          <a:prstGeom prst="rightArrow">
            <a:avLst>
              <a:gd name="adj1" fmla="val 50000"/>
              <a:gd name="adj2" fmla="val 34286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1101"/>
          <p:cNvGrpSpPr>
            <a:grpSpLocks/>
          </p:cNvGrpSpPr>
          <p:nvPr/>
        </p:nvGrpSpPr>
        <p:grpSpPr bwMode="auto">
          <a:xfrm>
            <a:off x="695325" y="1508125"/>
            <a:ext cx="3649663" cy="2073275"/>
            <a:chOff x="384" y="950"/>
            <a:chExt cx="2299" cy="1306"/>
          </a:xfrm>
        </p:grpSpPr>
        <p:sp>
          <p:nvSpPr>
            <p:cNvPr id="227386" name="AutoShape 1082"/>
            <p:cNvSpPr>
              <a:spLocks noChangeArrowheads="1"/>
            </p:cNvSpPr>
            <p:nvPr/>
          </p:nvSpPr>
          <p:spPr bwMode="auto">
            <a:xfrm>
              <a:off x="700" y="1525"/>
              <a:ext cx="1983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87" name="AutoShape 1083"/>
            <p:cNvSpPr>
              <a:spLocks noChangeArrowheads="1"/>
            </p:cNvSpPr>
            <p:nvPr/>
          </p:nvSpPr>
          <p:spPr bwMode="auto">
            <a:xfrm>
              <a:off x="1081" y="1064"/>
              <a:ext cx="521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388" name="Oval 1084"/>
            <p:cNvSpPr>
              <a:spLocks noChangeAspect="1" noChangeArrowheads="1"/>
            </p:cNvSpPr>
            <p:nvPr/>
          </p:nvSpPr>
          <p:spPr bwMode="auto">
            <a:xfrm rot="21600000">
              <a:off x="1609" y="1564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227389" name="Oval 1085"/>
            <p:cNvSpPr>
              <a:spLocks noChangeAspect="1" noChangeArrowheads="1"/>
            </p:cNvSpPr>
            <p:nvPr/>
          </p:nvSpPr>
          <p:spPr bwMode="auto">
            <a:xfrm rot="21600000">
              <a:off x="840" y="1564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227390" name="Oval 1086"/>
            <p:cNvSpPr>
              <a:spLocks noChangeAspect="1" noChangeArrowheads="1"/>
            </p:cNvSpPr>
            <p:nvPr/>
          </p:nvSpPr>
          <p:spPr bwMode="auto">
            <a:xfrm rot="21600000">
              <a:off x="1236" y="1103"/>
              <a:ext cx="231" cy="231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227391" name="Oval 1087"/>
            <p:cNvSpPr>
              <a:spLocks noChangeAspect="1" noChangeArrowheads="1"/>
            </p:cNvSpPr>
            <p:nvPr/>
          </p:nvSpPr>
          <p:spPr bwMode="auto">
            <a:xfrm rot="21600000">
              <a:off x="1224" y="2025"/>
              <a:ext cx="231" cy="231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chemeClr val="bg1"/>
                  </a:solidFill>
                </a:rPr>
                <a:t>E</a:t>
              </a:r>
            </a:p>
          </p:txBody>
        </p:sp>
        <p:cxnSp>
          <p:nvCxnSpPr>
            <p:cNvPr id="227392" name="AutoShape 1088"/>
            <p:cNvCxnSpPr>
              <a:cxnSpLocks noChangeAspect="1" noChangeShapeType="1"/>
              <a:stCxn id="227390" idx="3"/>
              <a:endCxn id="227389" idx="7"/>
            </p:cNvCxnSpPr>
            <p:nvPr/>
          </p:nvCxnSpPr>
          <p:spPr bwMode="auto">
            <a:xfrm flipH="1">
              <a:off x="1037" y="1312"/>
              <a:ext cx="232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27393" name="AutoShape 1089"/>
            <p:cNvCxnSpPr>
              <a:cxnSpLocks noChangeAspect="1" noChangeShapeType="1"/>
              <a:stCxn id="227391" idx="1"/>
              <a:endCxn id="227389" idx="5"/>
            </p:cNvCxnSpPr>
            <p:nvPr/>
          </p:nvCxnSpPr>
          <p:spPr bwMode="auto">
            <a:xfrm flipH="1" flipV="1">
              <a:off x="1037" y="1773"/>
              <a:ext cx="220" cy="2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27394" name="AutoShape 1090"/>
            <p:cNvCxnSpPr>
              <a:cxnSpLocks noChangeAspect="1" noChangeShapeType="1"/>
              <a:stCxn id="227391" idx="7"/>
              <a:endCxn id="227388" idx="3"/>
            </p:cNvCxnSpPr>
            <p:nvPr/>
          </p:nvCxnSpPr>
          <p:spPr bwMode="auto">
            <a:xfrm flipV="1">
              <a:off x="1421" y="1773"/>
              <a:ext cx="221" cy="2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27395" name="AutoShape 1091"/>
            <p:cNvCxnSpPr>
              <a:cxnSpLocks noChangeAspect="1" noChangeShapeType="1"/>
              <a:stCxn id="227390" idx="5"/>
              <a:endCxn id="227388" idx="1"/>
            </p:cNvCxnSpPr>
            <p:nvPr/>
          </p:nvCxnSpPr>
          <p:spPr bwMode="auto">
            <a:xfrm>
              <a:off x="1433" y="1312"/>
              <a:ext cx="209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27396" name="AutoShape 1092"/>
            <p:cNvCxnSpPr>
              <a:cxnSpLocks noChangeAspect="1" noChangeShapeType="1"/>
              <a:stCxn id="227389" idx="6"/>
              <a:endCxn id="227388" idx="2"/>
            </p:cNvCxnSpPr>
            <p:nvPr/>
          </p:nvCxnSpPr>
          <p:spPr bwMode="auto">
            <a:xfrm>
              <a:off x="1082" y="1679"/>
              <a:ext cx="514" cy="0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sp>
          <p:nvSpPr>
            <p:cNvPr id="227397" name="Oval 1093"/>
            <p:cNvSpPr>
              <a:spLocks noChangeAspect="1" noChangeArrowheads="1"/>
            </p:cNvSpPr>
            <p:nvPr/>
          </p:nvSpPr>
          <p:spPr bwMode="auto">
            <a:xfrm rot="21600000">
              <a:off x="2379" y="1564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chemeClr val="bg1"/>
                  </a:solidFill>
                </a:rPr>
                <a:t>D</a:t>
              </a:r>
            </a:p>
          </p:txBody>
        </p:sp>
        <p:cxnSp>
          <p:nvCxnSpPr>
            <p:cNvPr id="227398" name="AutoShape 1094"/>
            <p:cNvCxnSpPr>
              <a:cxnSpLocks noChangeAspect="1" noChangeShapeType="1"/>
              <a:stCxn id="227403" idx="7"/>
              <a:endCxn id="227397" idx="3"/>
            </p:cNvCxnSpPr>
            <p:nvPr/>
          </p:nvCxnSpPr>
          <p:spPr bwMode="auto">
            <a:xfrm flipV="1">
              <a:off x="2191" y="1773"/>
              <a:ext cx="221" cy="2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27399" name="AutoShape 1095"/>
            <p:cNvCxnSpPr>
              <a:cxnSpLocks noChangeAspect="1" noChangeShapeType="1"/>
              <a:stCxn id="227397" idx="1"/>
              <a:endCxn id="227390" idx="6"/>
            </p:cNvCxnSpPr>
            <p:nvPr/>
          </p:nvCxnSpPr>
          <p:spPr bwMode="auto">
            <a:xfrm flipH="1" flipV="1">
              <a:off x="1478" y="1218"/>
              <a:ext cx="934" cy="367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/>
            </a:ln>
            <a:effectLst/>
          </p:spPr>
        </p:cxnSp>
        <p:sp>
          <p:nvSpPr>
            <p:cNvPr id="227400" name="Text Box 1096"/>
            <p:cNvSpPr txBox="1">
              <a:spLocks noChangeArrowheads="1"/>
            </p:cNvSpPr>
            <p:nvPr/>
          </p:nvSpPr>
          <p:spPr bwMode="auto">
            <a:xfrm>
              <a:off x="768" y="950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0</a:t>
              </a:r>
            </a:p>
          </p:txBody>
        </p:sp>
        <p:sp>
          <p:nvSpPr>
            <p:cNvPr id="227401" name="Text Box 1097"/>
            <p:cNvSpPr txBox="1">
              <a:spLocks noChangeArrowheads="1"/>
            </p:cNvSpPr>
            <p:nvPr/>
          </p:nvSpPr>
          <p:spPr bwMode="auto">
            <a:xfrm>
              <a:off x="384" y="1406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1</a:t>
              </a:r>
            </a:p>
          </p:txBody>
        </p:sp>
        <p:cxnSp>
          <p:nvCxnSpPr>
            <p:cNvPr id="227402" name="AutoShape 1098"/>
            <p:cNvCxnSpPr>
              <a:cxnSpLocks noChangeAspect="1" noChangeShapeType="1"/>
              <a:stCxn id="227388" idx="6"/>
              <a:endCxn id="227397" idx="2"/>
            </p:cNvCxnSpPr>
            <p:nvPr/>
          </p:nvCxnSpPr>
          <p:spPr bwMode="auto">
            <a:xfrm>
              <a:off x="1851" y="1679"/>
              <a:ext cx="515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227403" name="Oval 1099"/>
            <p:cNvSpPr>
              <a:spLocks noChangeAspect="1" noChangeArrowheads="1"/>
            </p:cNvSpPr>
            <p:nvPr/>
          </p:nvSpPr>
          <p:spPr bwMode="auto">
            <a:xfrm rot="21600000">
              <a:off x="1994" y="2025"/>
              <a:ext cx="231" cy="231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chemeClr val="bg1"/>
                  </a:solidFill>
                </a:rPr>
                <a:t>F</a:t>
              </a:r>
            </a:p>
          </p:txBody>
        </p:sp>
        <p:cxnSp>
          <p:nvCxnSpPr>
            <p:cNvPr id="227404" name="AutoShape 1100"/>
            <p:cNvCxnSpPr>
              <a:cxnSpLocks noChangeAspect="1" noChangeShapeType="1"/>
              <a:stCxn id="227388" idx="5"/>
              <a:endCxn id="227403" idx="1"/>
            </p:cNvCxnSpPr>
            <p:nvPr/>
          </p:nvCxnSpPr>
          <p:spPr bwMode="auto">
            <a:xfrm>
              <a:off x="1806" y="1773"/>
              <a:ext cx="221" cy="2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grpSp>
        <p:nvGrpSpPr>
          <p:cNvPr id="3" name="Group 1125"/>
          <p:cNvGrpSpPr>
            <a:grpSpLocks/>
          </p:cNvGrpSpPr>
          <p:nvPr/>
        </p:nvGrpSpPr>
        <p:grpSpPr bwMode="auto">
          <a:xfrm>
            <a:off x="695325" y="4151313"/>
            <a:ext cx="3649663" cy="2130425"/>
            <a:chOff x="438" y="2616"/>
            <a:chExt cx="2299" cy="1342"/>
          </a:xfrm>
        </p:grpSpPr>
        <p:sp>
          <p:nvSpPr>
            <p:cNvPr id="227427" name="AutoShape 1123"/>
            <p:cNvSpPr>
              <a:spLocks noChangeArrowheads="1"/>
            </p:cNvSpPr>
            <p:nvPr/>
          </p:nvSpPr>
          <p:spPr bwMode="auto">
            <a:xfrm>
              <a:off x="1129" y="3650"/>
              <a:ext cx="521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407" name="AutoShape 1103"/>
            <p:cNvSpPr>
              <a:spLocks noChangeArrowheads="1"/>
            </p:cNvSpPr>
            <p:nvPr/>
          </p:nvSpPr>
          <p:spPr bwMode="auto">
            <a:xfrm>
              <a:off x="754" y="3191"/>
              <a:ext cx="1983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408" name="AutoShape 1104"/>
            <p:cNvSpPr>
              <a:spLocks noChangeArrowheads="1"/>
            </p:cNvSpPr>
            <p:nvPr/>
          </p:nvSpPr>
          <p:spPr bwMode="auto">
            <a:xfrm>
              <a:off x="1135" y="2730"/>
              <a:ext cx="521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409" name="Oval 1105"/>
            <p:cNvSpPr>
              <a:spLocks noChangeAspect="1" noChangeArrowheads="1"/>
            </p:cNvSpPr>
            <p:nvPr/>
          </p:nvSpPr>
          <p:spPr bwMode="auto">
            <a:xfrm rot="21600000">
              <a:off x="1663" y="3230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C</a:t>
              </a:r>
            </a:p>
          </p:txBody>
        </p:sp>
        <p:sp>
          <p:nvSpPr>
            <p:cNvPr id="227410" name="Oval 1106"/>
            <p:cNvSpPr>
              <a:spLocks noChangeAspect="1" noChangeArrowheads="1"/>
            </p:cNvSpPr>
            <p:nvPr/>
          </p:nvSpPr>
          <p:spPr bwMode="auto">
            <a:xfrm rot="21600000">
              <a:off x="894" y="3230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B</a:t>
              </a:r>
            </a:p>
          </p:txBody>
        </p:sp>
        <p:sp>
          <p:nvSpPr>
            <p:cNvPr id="227411" name="Oval 1107"/>
            <p:cNvSpPr>
              <a:spLocks noChangeAspect="1" noChangeArrowheads="1"/>
            </p:cNvSpPr>
            <p:nvPr/>
          </p:nvSpPr>
          <p:spPr bwMode="auto">
            <a:xfrm rot="21600000">
              <a:off x="1290" y="2769"/>
              <a:ext cx="231" cy="231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A</a:t>
              </a:r>
            </a:p>
          </p:txBody>
        </p:sp>
        <p:sp>
          <p:nvSpPr>
            <p:cNvPr id="227412" name="Oval 1108"/>
            <p:cNvSpPr>
              <a:spLocks noChangeAspect="1" noChangeArrowheads="1"/>
            </p:cNvSpPr>
            <p:nvPr/>
          </p:nvSpPr>
          <p:spPr bwMode="auto">
            <a:xfrm rot="21600000">
              <a:off x="1278" y="3691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E</a:t>
              </a:r>
            </a:p>
          </p:txBody>
        </p:sp>
        <p:cxnSp>
          <p:nvCxnSpPr>
            <p:cNvPr id="227413" name="AutoShape 1109"/>
            <p:cNvCxnSpPr>
              <a:cxnSpLocks noChangeAspect="1" noChangeShapeType="1"/>
              <a:stCxn id="227411" idx="3"/>
              <a:endCxn id="227410" idx="7"/>
            </p:cNvCxnSpPr>
            <p:nvPr/>
          </p:nvCxnSpPr>
          <p:spPr bwMode="auto">
            <a:xfrm flipH="1">
              <a:off x="1091" y="2978"/>
              <a:ext cx="232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27414" name="AutoShape 1110"/>
            <p:cNvCxnSpPr>
              <a:cxnSpLocks noChangeAspect="1" noChangeShapeType="1"/>
              <a:stCxn id="227412" idx="1"/>
              <a:endCxn id="227410" idx="5"/>
            </p:cNvCxnSpPr>
            <p:nvPr/>
          </p:nvCxnSpPr>
          <p:spPr bwMode="auto">
            <a:xfrm flipH="1" flipV="1">
              <a:off x="1091" y="3439"/>
              <a:ext cx="220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/>
            </a:ln>
            <a:effectLst/>
          </p:spPr>
        </p:cxnSp>
        <p:cxnSp>
          <p:nvCxnSpPr>
            <p:cNvPr id="227415" name="AutoShape 1111"/>
            <p:cNvCxnSpPr>
              <a:cxnSpLocks noChangeAspect="1" noChangeShapeType="1"/>
              <a:stCxn id="227412" idx="7"/>
              <a:endCxn id="227409" idx="3"/>
            </p:cNvCxnSpPr>
            <p:nvPr/>
          </p:nvCxnSpPr>
          <p:spPr bwMode="auto">
            <a:xfrm flipV="1">
              <a:off x="1475" y="3439"/>
              <a:ext cx="221" cy="27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27416" name="AutoShape 1112"/>
            <p:cNvCxnSpPr>
              <a:cxnSpLocks noChangeAspect="1" noChangeShapeType="1"/>
              <a:stCxn id="227411" idx="5"/>
              <a:endCxn id="227409" idx="1"/>
            </p:cNvCxnSpPr>
            <p:nvPr/>
          </p:nvCxnSpPr>
          <p:spPr bwMode="auto">
            <a:xfrm>
              <a:off x="1487" y="2978"/>
              <a:ext cx="209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27417" name="AutoShape 1113"/>
            <p:cNvCxnSpPr>
              <a:cxnSpLocks noChangeAspect="1" noChangeShapeType="1"/>
              <a:stCxn id="227410" idx="6"/>
              <a:endCxn id="227409" idx="2"/>
            </p:cNvCxnSpPr>
            <p:nvPr/>
          </p:nvCxnSpPr>
          <p:spPr bwMode="auto">
            <a:xfrm>
              <a:off x="1136" y="3345"/>
              <a:ext cx="514" cy="0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sp>
          <p:nvSpPr>
            <p:cNvPr id="227418" name="Oval 1114"/>
            <p:cNvSpPr>
              <a:spLocks noChangeAspect="1" noChangeArrowheads="1"/>
            </p:cNvSpPr>
            <p:nvPr/>
          </p:nvSpPr>
          <p:spPr bwMode="auto">
            <a:xfrm rot="21600000">
              <a:off x="2433" y="3230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D</a:t>
              </a:r>
            </a:p>
          </p:txBody>
        </p:sp>
        <p:cxnSp>
          <p:nvCxnSpPr>
            <p:cNvPr id="227419" name="AutoShape 1115"/>
            <p:cNvCxnSpPr>
              <a:cxnSpLocks noChangeAspect="1" noChangeShapeType="1"/>
              <a:stCxn id="227424" idx="7"/>
              <a:endCxn id="227418" idx="3"/>
            </p:cNvCxnSpPr>
            <p:nvPr/>
          </p:nvCxnSpPr>
          <p:spPr bwMode="auto">
            <a:xfrm flipV="1">
              <a:off x="2245" y="3439"/>
              <a:ext cx="221" cy="2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27420" name="AutoShape 1116"/>
            <p:cNvCxnSpPr>
              <a:cxnSpLocks noChangeAspect="1" noChangeShapeType="1"/>
              <a:stCxn id="227418" idx="1"/>
              <a:endCxn id="227411" idx="6"/>
            </p:cNvCxnSpPr>
            <p:nvPr/>
          </p:nvCxnSpPr>
          <p:spPr bwMode="auto">
            <a:xfrm flipH="1" flipV="1">
              <a:off x="1532" y="2884"/>
              <a:ext cx="934" cy="367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/>
            </a:ln>
            <a:effectLst/>
          </p:spPr>
        </p:cxnSp>
        <p:sp>
          <p:nvSpPr>
            <p:cNvPr id="227421" name="Text Box 1117"/>
            <p:cNvSpPr txBox="1">
              <a:spLocks noChangeArrowheads="1"/>
            </p:cNvSpPr>
            <p:nvPr/>
          </p:nvSpPr>
          <p:spPr bwMode="auto">
            <a:xfrm>
              <a:off x="822" y="2616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0</a:t>
              </a:r>
            </a:p>
          </p:txBody>
        </p:sp>
        <p:sp>
          <p:nvSpPr>
            <p:cNvPr id="227422" name="Text Box 1118"/>
            <p:cNvSpPr txBox="1">
              <a:spLocks noChangeArrowheads="1"/>
            </p:cNvSpPr>
            <p:nvPr/>
          </p:nvSpPr>
          <p:spPr bwMode="auto">
            <a:xfrm>
              <a:off x="438" y="3072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1</a:t>
              </a:r>
            </a:p>
          </p:txBody>
        </p:sp>
        <p:cxnSp>
          <p:nvCxnSpPr>
            <p:cNvPr id="227423" name="AutoShape 1119"/>
            <p:cNvCxnSpPr>
              <a:cxnSpLocks noChangeAspect="1" noChangeShapeType="1"/>
              <a:stCxn id="227409" idx="6"/>
              <a:endCxn id="227418" idx="2"/>
            </p:cNvCxnSpPr>
            <p:nvPr/>
          </p:nvCxnSpPr>
          <p:spPr bwMode="auto">
            <a:xfrm>
              <a:off x="1905" y="3345"/>
              <a:ext cx="515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227424" name="Oval 1120"/>
            <p:cNvSpPr>
              <a:spLocks noChangeAspect="1" noChangeArrowheads="1"/>
            </p:cNvSpPr>
            <p:nvPr/>
          </p:nvSpPr>
          <p:spPr bwMode="auto">
            <a:xfrm rot="21600000">
              <a:off x="2048" y="3691"/>
              <a:ext cx="231" cy="231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F</a:t>
              </a:r>
            </a:p>
          </p:txBody>
        </p:sp>
        <p:cxnSp>
          <p:nvCxnSpPr>
            <p:cNvPr id="227425" name="AutoShape 1121"/>
            <p:cNvCxnSpPr>
              <a:cxnSpLocks noChangeAspect="1" noChangeShapeType="1"/>
              <a:stCxn id="227409" idx="5"/>
              <a:endCxn id="227424" idx="1"/>
            </p:cNvCxnSpPr>
            <p:nvPr/>
          </p:nvCxnSpPr>
          <p:spPr bwMode="auto">
            <a:xfrm>
              <a:off x="1860" y="3439"/>
              <a:ext cx="221" cy="2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227428" name="Text Box 1124"/>
            <p:cNvSpPr txBox="1">
              <a:spLocks noChangeArrowheads="1"/>
            </p:cNvSpPr>
            <p:nvPr/>
          </p:nvSpPr>
          <p:spPr bwMode="auto">
            <a:xfrm>
              <a:off x="810" y="3522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2</a:t>
              </a:r>
            </a:p>
          </p:txBody>
        </p:sp>
      </p:grpSp>
      <p:grpSp>
        <p:nvGrpSpPr>
          <p:cNvPr id="4" name="Group 1170"/>
          <p:cNvGrpSpPr>
            <a:grpSpLocks/>
          </p:cNvGrpSpPr>
          <p:nvPr/>
        </p:nvGrpSpPr>
        <p:grpSpPr bwMode="auto">
          <a:xfrm>
            <a:off x="5113338" y="1508125"/>
            <a:ext cx="3649662" cy="2130425"/>
            <a:chOff x="3072" y="950"/>
            <a:chExt cx="2299" cy="1342"/>
          </a:xfrm>
        </p:grpSpPr>
        <p:sp>
          <p:nvSpPr>
            <p:cNvPr id="227431" name="AutoShape 1127"/>
            <p:cNvSpPr>
              <a:spLocks noChangeArrowheads="1"/>
            </p:cNvSpPr>
            <p:nvPr/>
          </p:nvSpPr>
          <p:spPr bwMode="auto">
            <a:xfrm>
              <a:off x="3763" y="1984"/>
              <a:ext cx="521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432" name="AutoShape 1128"/>
            <p:cNvSpPr>
              <a:spLocks noChangeArrowheads="1"/>
            </p:cNvSpPr>
            <p:nvPr/>
          </p:nvSpPr>
          <p:spPr bwMode="auto">
            <a:xfrm>
              <a:off x="3388" y="1525"/>
              <a:ext cx="1983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433" name="AutoShape 1129"/>
            <p:cNvSpPr>
              <a:spLocks noChangeArrowheads="1"/>
            </p:cNvSpPr>
            <p:nvPr/>
          </p:nvSpPr>
          <p:spPr bwMode="auto">
            <a:xfrm>
              <a:off x="3769" y="1064"/>
              <a:ext cx="521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434" name="Oval 1130"/>
            <p:cNvSpPr>
              <a:spLocks noChangeAspect="1" noChangeArrowheads="1"/>
            </p:cNvSpPr>
            <p:nvPr/>
          </p:nvSpPr>
          <p:spPr bwMode="auto">
            <a:xfrm rot="21600000">
              <a:off x="4297" y="1564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C</a:t>
              </a:r>
            </a:p>
          </p:txBody>
        </p:sp>
        <p:sp>
          <p:nvSpPr>
            <p:cNvPr id="227435" name="Oval 1131"/>
            <p:cNvSpPr>
              <a:spLocks noChangeAspect="1" noChangeArrowheads="1"/>
            </p:cNvSpPr>
            <p:nvPr/>
          </p:nvSpPr>
          <p:spPr bwMode="auto">
            <a:xfrm rot="21600000">
              <a:off x="3528" y="1564"/>
              <a:ext cx="231" cy="231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B</a:t>
              </a:r>
            </a:p>
          </p:txBody>
        </p:sp>
        <p:sp>
          <p:nvSpPr>
            <p:cNvPr id="227436" name="Oval 1132"/>
            <p:cNvSpPr>
              <a:spLocks noChangeAspect="1" noChangeArrowheads="1"/>
            </p:cNvSpPr>
            <p:nvPr/>
          </p:nvSpPr>
          <p:spPr bwMode="auto">
            <a:xfrm rot="21600000">
              <a:off x="3924" y="1103"/>
              <a:ext cx="231" cy="231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A</a:t>
              </a:r>
            </a:p>
          </p:txBody>
        </p:sp>
        <p:sp>
          <p:nvSpPr>
            <p:cNvPr id="227437" name="Oval 1133"/>
            <p:cNvSpPr>
              <a:spLocks noChangeAspect="1" noChangeArrowheads="1"/>
            </p:cNvSpPr>
            <p:nvPr/>
          </p:nvSpPr>
          <p:spPr bwMode="auto">
            <a:xfrm rot="21600000">
              <a:off x="3912" y="2025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E</a:t>
              </a:r>
            </a:p>
          </p:txBody>
        </p:sp>
        <p:cxnSp>
          <p:nvCxnSpPr>
            <p:cNvPr id="227438" name="AutoShape 1134"/>
            <p:cNvCxnSpPr>
              <a:cxnSpLocks noChangeAspect="1" noChangeShapeType="1"/>
              <a:stCxn id="227436" idx="3"/>
              <a:endCxn id="227435" idx="7"/>
            </p:cNvCxnSpPr>
            <p:nvPr/>
          </p:nvCxnSpPr>
          <p:spPr bwMode="auto">
            <a:xfrm flipH="1">
              <a:off x="3725" y="1312"/>
              <a:ext cx="232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27439" name="AutoShape 1135"/>
            <p:cNvCxnSpPr>
              <a:cxnSpLocks noChangeAspect="1" noChangeShapeType="1"/>
              <a:stCxn id="227437" idx="1"/>
              <a:endCxn id="227435" idx="5"/>
            </p:cNvCxnSpPr>
            <p:nvPr/>
          </p:nvCxnSpPr>
          <p:spPr bwMode="auto">
            <a:xfrm flipH="1" flipV="1">
              <a:off x="3725" y="1773"/>
              <a:ext cx="220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/>
            </a:ln>
            <a:effectLst/>
          </p:spPr>
        </p:cxnSp>
        <p:cxnSp>
          <p:nvCxnSpPr>
            <p:cNvPr id="227440" name="AutoShape 1136"/>
            <p:cNvCxnSpPr>
              <a:cxnSpLocks noChangeAspect="1" noChangeShapeType="1"/>
              <a:stCxn id="227437" idx="7"/>
              <a:endCxn id="227434" idx="3"/>
            </p:cNvCxnSpPr>
            <p:nvPr/>
          </p:nvCxnSpPr>
          <p:spPr bwMode="auto">
            <a:xfrm flipV="1">
              <a:off x="4109" y="1773"/>
              <a:ext cx="221" cy="27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27441" name="AutoShape 1137"/>
            <p:cNvCxnSpPr>
              <a:cxnSpLocks noChangeAspect="1" noChangeShapeType="1"/>
              <a:stCxn id="227436" idx="5"/>
              <a:endCxn id="227434" idx="1"/>
            </p:cNvCxnSpPr>
            <p:nvPr/>
          </p:nvCxnSpPr>
          <p:spPr bwMode="auto">
            <a:xfrm>
              <a:off x="4121" y="1312"/>
              <a:ext cx="209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27442" name="AutoShape 1138"/>
            <p:cNvCxnSpPr>
              <a:cxnSpLocks noChangeAspect="1" noChangeShapeType="1"/>
              <a:stCxn id="227435" idx="6"/>
              <a:endCxn id="227434" idx="2"/>
            </p:cNvCxnSpPr>
            <p:nvPr/>
          </p:nvCxnSpPr>
          <p:spPr bwMode="auto">
            <a:xfrm>
              <a:off x="3770" y="1679"/>
              <a:ext cx="514" cy="0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sp>
          <p:nvSpPr>
            <p:cNvPr id="227443" name="Oval 1139"/>
            <p:cNvSpPr>
              <a:spLocks noChangeAspect="1" noChangeArrowheads="1"/>
            </p:cNvSpPr>
            <p:nvPr/>
          </p:nvSpPr>
          <p:spPr bwMode="auto">
            <a:xfrm rot="21600000">
              <a:off x="5067" y="1564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D</a:t>
              </a:r>
            </a:p>
          </p:txBody>
        </p:sp>
        <p:cxnSp>
          <p:nvCxnSpPr>
            <p:cNvPr id="227444" name="AutoShape 1140"/>
            <p:cNvCxnSpPr>
              <a:cxnSpLocks noChangeAspect="1" noChangeShapeType="1"/>
              <a:stCxn id="227449" idx="7"/>
              <a:endCxn id="227443" idx="3"/>
            </p:cNvCxnSpPr>
            <p:nvPr/>
          </p:nvCxnSpPr>
          <p:spPr bwMode="auto">
            <a:xfrm flipV="1">
              <a:off x="4879" y="1773"/>
              <a:ext cx="221" cy="2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27445" name="AutoShape 1141"/>
            <p:cNvCxnSpPr>
              <a:cxnSpLocks noChangeAspect="1" noChangeShapeType="1"/>
              <a:stCxn id="227443" idx="1"/>
              <a:endCxn id="227436" idx="6"/>
            </p:cNvCxnSpPr>
            <p:nvPr/>
          </p:nvCxnSpPr>
          <p:spPr bwMode="auto">
            <a:xfrm flipH="1" flipV="1">
              <a:off x="4166" y="1218"/>
              <a:ext cx="934" cy="367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/>
            </a:ln>
            <a:effectLst/>
          </p:spPr>
        </p:cxnSp>
        <p:sp>
          <p:nvSpPr>
            <p:cNvPr id="227446" name="Text Box 1142"/>
            <p:cNvSpPr txBox="1">
              <a:spLocks noChangeArrowheads="1"/>
            </p:cNvSpPr>
            <p:nvPr/>
          </p:nvSpPr>
          <p:spPr bwMode="auto">
            <a:xfrm>
              <a:off x="3456" y="950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0</a:t>
              </a:r>
            </a:p>
          </p:txBody>
        </p:sp>
        <p:sp>
          <p:nvSpPr>
            <p:cNvPr id="227447" name="Text Box 1143"/>
            <p:cNvSpPr txBox="1">
              <a:spLocks noChangeArrowheads="1"/>
            </p:cNvSpPr>
            <p:nvPr/>
          </p:nvSpPr>
          <p:spPr bwMode="auto">
            <a:xfrm>
              <a:off x="3072" y="1406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1</a:t>
              </a:r>
            </a:p>
          </p:txBody>
        </p:sp>
        <p:cxnSp>
          <p:nvCxnSpPr>
            <p:cNvPr id="227448" name="AutoShape 1144"/>
            <p:cNvCxnSpPr>
              <a:cxnSpLocks noChangeAspect="1" noChangeShapeType="1"/>
              <a:stCxn id="227434" idx="6"/>
              <a:endCxn id="227443" idx="2"/>
            </p:cNvCxnSpPr>
            <p:nvPr/>
          </p:nvCxnSpPr>
          <p:spPr bwMode="auto">
            <a:xfrm>
              <a:off x="4539" y="1679"/>
              <a:ext cx="515" cy="0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sp>
          <p:nvSpPr>
            <p:cNvPr id="227449" name="Oval 1145"/>
            <p:cNvSpPr>
              <a:spLocks noChangeAspect="1" noChangeArrowheads="1"/>
            </p:cNvSpPr>
            <p:nvPr/>
          </p:nvSpPr>
          <p:spPr bwMode="auto">
            <a:xfrm rot="21600000">
              <a:off x="4682" y="2025"/>
              <a:ext cx="231" cy="231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F</a:t>
              </a:r>
            </a:p>
          </p:txBody>
        </p:sp>
        <p:cxnSp>
          <p:nvCxnSpPr>
            <p:cNvPr id="227450" name="AutoShape 1146"/>
            <p:cNvCxnSpPr>
              <a:cxnSpLocks noChangeAspect="1" noChangeShapeType="1"/>
              <a:stCxn id="227434" idx="5"/>
              <a:endCxn id="227449" idx="1"/>
            </p:cNvCxnSpPr>
            <p:nvPr/>
          </p:nvCxnSpPr>
          <p:spPr bwMode="auto">
            <a:xfrm>
              <a:off x="4494" y="1773"/>
              <a:ext cx="221" cy="2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227451" name="Text Box 1147"/>
            <p:cNvSpPr txBox="1">
              <a:spLocks noChangeArrowheads="1"/>
            </p:cNvSpPr>
            <p:nvPr/>
          </p:nvSpPr>
          <p:spPr bwMode="auto">
            <a:xfrm>
              <a:off x="3444" y="1856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2</a:t>
              </a:r>
            </a:p>
          </p:txBody>
        </p:sp>
      </p:grpSp>
      <p:grpSp>
        <p:nvGrpSpPr>
          <p:cNvPr id="5" name="Group 1171"/>
          <p:cNvGrpSpPr>
            <a:grpSpLocks/>
          </p:cNvGrpSpPr>
          <p:nvPr/>
        </p:nvGrpSpPr>
        <p:grpSpPr bwMode="auto">
          <a:xfrm>
            <a:off x="5113338" y="4151313"/>
            <a:ext cx="3649662" cy="2130425"/>
            <a:chOff x="3221" y="2615"/>
            <a:chExt cx="2299" cy="1342"/>
          </a:xfrm>
        </p:grpSpPr>
        <p:sp>
          <p:nvSpPr>
            <p:cNvPr id="227452" name="AutoShape 1148"/>
            <p:cNvSpPr>
              <a:spLocks noChangeArrowheads="1"/>
            </p:cNvSpPr>
            <p:nvPr/>
          </p:nvSpPr>
          <p:spPr bwMode="auto">
            <a:xfrm>
              <a:off x="3912" y="3649"/>
              <a:ext cx="521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453" name="AutoShape 1149"/>
            <p:cNvSpPr>
              <a:spLocks noChangeArrowheads="1"/>
            </p:cNvSpPr>
            <p:nvPr/>
          </p:nvSpPr>
          <p:spPr bwMode="auto">
            <a:xfrm>
              <a:off x="3537" y="3190"/>
              <a:ext cx="1983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454" name="AutoShape 1150"/>
            <p:cNvSpPr>
              <a:spLocks noChangeArrowheads="1"/>
            </p:cNvSpPr>
            <p:nvPr/>
          </p:nvSpPr>
          <p:spPr bwMode="auto">
            <a:xfrm>
              <a:off x="3918" y="2729"/>
              <a:ext cx="521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455" name="Oval 1151"/>
            <p:cNvSpPr>
              <a:spLocks noChangeAspect="1" noChangeArrowheads="1"/>
            </p:cNvSpPr>
            <p:nvPr/>
          </p:nvSpPr>
          <p:spPr bwMode="auto">
            <a:xfrm rot="21600000">
              <a:off x="4446" y="3229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C</a:t>
              </a:r>
            </a:p>
          </p:txBody>
        </p:sp>
        <p:sp>
          <p:nvSpPr>
            <p:cNvPr id="227456" name="Oval 1152"/>
            <p:cNvSpPr>
              <a:spLocks noChangeAspect="1" noChangeArrowheads="1"/>
            </p:cNvSpPr>
            <p:nvPr/>
          </p:nvSpPr>
          <p:spPr bwMode="auto">
            <a:xfrm rot="21600000">
              <a:off x="3677" y="3229"/>
              <a:ext cx="231" cy="231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B</a:t>
              </a:r>
            </a:p>
          </p:txBody>
        </p:sp>
        <p:sp>
          <p:nvSpPr>
            <p:cNvPr id="227457" name="Oval 1153"/>
            <p:cNvSpPr>
              <a:spLocks noChangeAspect="1" noChangeArrowheads="1"/>
            </p:cNvSpPr>
            <p:nvPr/>
          </p:nvSpPr>
          <p:spPr bwMode="auto">
            <a:xfrm rot="21600000">
              <a:off x="4073" y="2768"/>
              <a:ext cx="231" cy="231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A</a:t>
              </a:r>
            </a:p>
          </p:txBody>
        </p:sp>
        <p:sp>
          <p:nvSpPr>
            <p:cNvPr id="227458" name="Oval 1154"/>
            <p:cNvSpPr>
              <a:spLocks noChangeAspect="1" noChangeArrowheads="1"/>
            </p:cNvSpPr>
            <p:nvPr/>
          </p:nvSpPr>
          <p:spPr bwMode="auto">
            <a:xfrm rot="21600000">
              <a:off x="4061" y="3690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E</a:t>
              </a:r>
            </a:p>
          </p:txBody>
        </p:sp>
        <p:cxnSp>
          <p:nvCxnSpPr>
            <p:cNvPr id="227459" name="AutoShape 1155"/>
            <p:cNvCxnSpPr>
              <a:cxnSpLocks noChangeAspect="1" noChangeShapeType="1"/>
              <a:stCxn id="227457" idx="3"/>
              <a:endCxn id="227456" idx="7"/>
            </p:cNvCxnSpPr>
            <p:nvPr/>
          </p:nvCxnSpPr>
          <p:spPr bwMode="auto">
            <a:xfrm flipH="1">
              <a:off x="3874" y="2977"/>
              <a:ext cx="232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27460" name="AutoShape 1156"/>
            <p:cNvCxnSpPr>
              <a:cxnSpLocks noChangeAspect="1" noChangeShapeType="1"/>
              <a:stCxn id="227458" idx="1"/>
              <a:endCxn id="227456" idx="5"/>
            </p:cNvCxnSpPr>
            <p:nvPr/>
          </p:nvCxnSpPr>
          <p:spPr bwMode="auto">
            <a:xfrm flipH="1" flipV="1">
              <a:off x="3874" y="3438"/>
              <a:ext cx="220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/>
            </a:ln>
            <a:effectLst/>
          </p:spPr>
        </p:cxnSp>
        <p:cxnSp>
          <p:nvCxnSpPr>
            <p:cNvPr id="227461" name="AutoShape 1157"/>
            <p:cNvCxnSpPr>
              <a:cxnSpLocks noChangeAspect="1" noChangeShapeType="1"/>
              <a:stCxn id="227458" idx="7"/>
              <a:endCxn id="227455" idx="3"/>
            </p:cNvCxnSpPr>
            <p:nvPr/>
          </p:nvCxnSpPr>
          <p:spPr bwMode="auto">
            <a:xfrm flipV="1">
              <a:off x="4258" y="3438"/>
              <a:ext cx="221" cy="273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 type="triangle" w="med" len="med"/>
              <a:tailEnd/>
            </a:ln>
            <a:effectLst/>
          </p:spPr>
        </p:cxnSp>
        <p:cxnSp>
          <p:nvCxnSpPr>
            <p:cNvPr id="227462" name="AutoShape 1158"/>
            <p:cNvCxnSpPr>
              <a:cxnSpLocks noChangeAspect="1" noChangeShapeType="1"/>
              <a:stCxn id="227457" idx="5"/>
              <a:endCxn id="227455" idx="1"/>
            </p:cNvCxnSpPr>
            <p:nvPr/>
          </p:nvCxnSpPr>
          <p:spPr bwMode="auto">
            <a:xfrm>
              <a:off x="4270" y="2977"/>
              <a:ext cx="209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27463" name="AutoShape 1159"/>
            <p:cNvCxnSpPr>
              <a:cxnSpLocks noChangeAspect="1" noChangeShapeType="1"/>
              <a:stCxn id="227456" idx="6"/>
              <a:endCxn id="227455" idx="2"/>
            </p:cNvCxnSpPr>
            <p:nvPr/>
          </p:nvCxnSpPr>
          <p:spPr bwMode="auto">
            <a:xfrm>
              <a:off x="3919" y="3344"/>
              <a:ext cx="514" cy="0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sp>
          <p:nvSpPr>
            <p:cNvPr id="227464" name="Oval 1160"/>
            <p:cNvSpPr>
              <a:spLocks noChangeAspect="1" noChangeArrowheads="1"/>
            </p:cNvSpPr>
            <p:nvPr/>
          </p:nvSpPr>
          <p:spPr bwMode="auto">
            <a:xfrm rot="21600000">
              <a:off x="5216" y="3229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D</a:t>
              </a:r>
            </a:p>
          </p:txBody>
        </p:sp>
        <p:cxnSp>
          <p:nvCxnSpPr>
            <p:cNvPr id="227465" name="AutoShape 1161"/>
            <p:cNvCxnSpPr>
              <a:cxnSpLocks noChangeAspect="1" noChangeShapeType="1"/>
              <a:stCxn id="227470" idx="7"/>
              <a:endCxn id="227464" idx="3"/>
            </p:cNvCxnSpPr>
            <p:nvPr/>
          </p:nvCxnSpPr>
          <p:spPr bwMode="auto">
            <a:xfrm flipV="1">
              <a:off x="5028" y="3438"/>
              <a:ext cx="221" cy="2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27466" name="AutoShape 1162"/>
            <p:cNvCxnSpPr>
              <a:cxnSpLocks noChangeAspect="1" noChangeShapeType="1"/>
              <a:stCxn id="227464" idx="1"/>
              <a:endCxn id="227457" idx="6"/>
            </p:cNvCxnSpPr>
            <p:nvPr/>
          </p:nvCxnSpPr>
          <p:spPr bwMode="auto">
            <a:xfrm flipH="1" flipV="1">
              <a:off x="4315" y="2883"/>
              <a:ext cx="934" cy="367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/>
            </a:ln>
            <a:effectLst/>
          </p:spPr>
        </p:cxnSp>
        <p:sp>
          <p:nvSpPr>
            <p:cNvPr id="227467" name="Text Box 1163"/>
            <p:cNvSpPr txBox="1">
              <a:spLocks noChangeArrowheads="1"/>
            </p:cNvSpPr>
            <p:nvPr/>
          </p:nvSpPr>
          <p:spPr bwMode="auto">
            <a:xfrm>
              <a:off x="3605" y="2615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0</a:t>
              </a:r>
            </a:p>
          </p:txBody>
        </p:sp>
        <p:sp>
          <p:nvSpPr>
            <p:cNvPr id="227468" name="Text Box 1164"/>
            <p:cNvSpPr txBox="1">
              <a:spLocks noChangeArrowheads="1"/>
            </p:cNvSpPr>
            <p:nvPr/>
          </p:nvSpPr>
          <p:spPr bwMode="auto">
            <a:xfrm>
              <a:off x="3221" y="3071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1</a:t>
              </a:r>
            </a:p>
          </p:txBody>
        </p:sp>
        <p:cxnSp>
          <p:nvCxnSpPr>
            <p:cNvPr id="227469" name="AutoShape 1165"/>
            <p:cNvCxnSpPr>
              <a:cxnSpLocks noChangeAspect="1" noChangeShapeType="1"/>
              <a:stCxn id="227455" idx="6"/>
              <a:endCxn id="227464" idx="2"/>
            </p:cNvCxnSpPr>
            <p:nvPr/>
          </p:nvCxnSpPr>
          <p:spPr bwMode="auto">
            <a:xfrm>
              <a:off x="4688" y="3344"/>
              <a:ext cx="515" cy="0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sp>
          <p:nvSpPr>
            <p:cNvPr id="227470" name="Oval 1166"/>
            <p:cNvSpPr>
              <a:spLocks noChangeAspect="1" noChangeArrowheads="1"/>
            </p:cNvSpPr>
            <p:nvPr/>
          </p:nvSpPr>
          <p:spPr bwMode="auto">
            <a:xfrm rot="21600000">
              <a:off x="4831" y="3690"/>
              <a:ext cx="231" cy="231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F</a:t>
              </a:r>
            </a:p>
          </p:txBody>
        </p:sp>
        <p:cxnSp>
          <p:nvCxnSpPr>
            <p:cNvPr id="227471" name="AutoShape 1167"/>
            <p:cNvCxnSpPr>
              <a:cxnSpLocks noChangeAspect="1" noChangeShapeType="1"/>
              <a:stCxn id="227455" idx="5"/>
              <a:endCxn id="227470" idx="1"/>
            </p:cNvCxnSpPr>
            <p:nvPr/>
          </p:nvCxnSpPr>
          <p:spPr bwMode="auto">
            <a:xfrm>
              <a:off x="4643" y="3438"/>
              <a:ext cx="221" cy="2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227472" name="Text Box 1168"/>
            <p:cNvSpPr txBox="1">
              <a:spLocks noChangeArrowheads="1"/>
            </p:cNvSpPr>
            <p:nvPr/>
          </p:nvSpPr>
          <p:spPr bwMode="auto">
            <a:xfrm>
              <a:off x="3593" y="3521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BFS Example </a:t>
            </a:r>
            <a:r>
              <a:rPr lang="en-US" dirty="0"/>
              <a:t>(cont.)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09600" y="1450975"/>
            <a:ext cx="3649663" cy="2130425"/>
            <a:chOff x="3221" y="2615"/>
            <a:chExt cx="2299" cy="1342"/>
          </a:xfrm>
        </p:grpSpPr>
        <p:sp>
          <p:nvSpPr>
            <p:cNvPr id="236548" name="AutoShape 4"/>
            <p:cNvSpPr>
              <a:spLocks noChangeArrowheads="1"/>
            </p:cNvSpPr>
            <p:nvPr/>
          </p:nvSpPr>
          <p:spPr bwMode="auto">
            <a:xfrm>
              <a:off x="3912" y="3649"/>
              <a:ext cx="521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549" name="AutoShape 5"/>
            <p:cNvSpPr>
              <a:spLocks noChangeArrowheads="1"/>
            </p:cNvSpPr>
            <p:nvPr/>
          </p:nvSpPr>
          <p:spPr bwMode="auto">
            <a:xfrm>
              <a:off x="3537" y="3190"/>
              <a:ext cx="1983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550" name="AutoShape 6"/>
            <p:cNvSpPr>
              <a:spLocks noChangeArrowheads="1"/>
            </p:cNvSpPr>
            <p:nvPr/>
          </p:nvSpPr>
          <p:spPr bwMode="auto">
            <a:xfrm>
              <a:off x="3918" y="2729"/>
              <a:ext cx="521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551" name="Oval 7"/>
            <p:cNvSpPr>
              <a:spLocks noChangeAspect="1" noChangeArrowheads="1"/>
            </p:cNvSpPr>
            <p:nvPr/>
          </p:nvSpPr>
          <p:spPr bwMode="auto">
            <a:xfrm rot="21600000">
              <a:off x="4446" y="3229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C</a:t>
              </a:r>
            </a:p>
          </p:txBody>
        </p:sp>
        <p:sp>
          <p:nvSpPr>
            <p:cNvPr id="236552" name="Oval 8"/>
            <p:cNvSpPr>
              <a:spLocks noChangeAspect="1" noChangeArrowheads="1"/>
            </p:cNvSpPr>
            <p:nvPr/>
          </p:nvSpPr>
          <p:spPr bwMode="auto">
            <a:xfrm rot="21600000">
              <a:off x="3677" y="3229"/>
              <a:ext cx="231" cy="231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B</a:t>
              </a:r>
            </a:p>
          </p:txBody>
        </p:sp>
        <p:sp>
          <p:nvSpPr>
            <p:cNvPr id="236553" name="Oval 9"/>
            <p:cNvSpPr>
              <a:spLocks noChangeAspect="1" noChangeArrowheads="1"/>
            </p:cNvSpPr>
            <p:nvPr/>
          </p:nvSpPr>
          <p:spPr bwMode="auto">
            <a:xfrm rot="21600000">
              <a:off x="4073" y="2768"/>
              <a:ext cx="231" cy="231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>
                  <a:solidFill>
                    <a:srgbClr val="FBEFD2"/>
                  </a:solidFill>
                </a:rPr>
                <a:t>A</a:t>
              </a:r>
            </a:p>
          </p:txBody>
        </p:sp>
        <p:sp>
          <p:nvSpPr>
            <p:cNvPr id="236554" name="Oval 10"/>
            <p:cNvSpPr>
              <a:spLocks noChangeAspect="1" noChangeArrowheads="1"/>
            </p:cNvSpPr>
            <p:nvPr/>
          </p:nvSpPr>
          <p:spPr bwMode="auto">
            <a:xfrm rot="21600000">
              <a:off x="4061" y="3690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E</a:t>
              </a:r>
            </a:p>
          </p:txBody>
        </p:sp>
        <p:cxnSp>
          <p:nvCxnSpPr>
            <p:cNvPr id="236555" name="AutoShape 11"/>
            <p:cNvCxnSpPr>
              <a:cxnSpLocks noChangeAspect="1" noChangeShapeType="1"/>
              <a:stCxn id="236553" idx="3"/>
              <a:endCxn id="236552" idx="7"/>
            </p:cNvCxnSpPr>
            <p:nvPr/>
          </p:nvCxnSpPr>
          <p:spPr bwMode="auto">
            <a:xfrm flipH="1">
              <a:off x="3874" y="2977"/>
              <a:ext cx="232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36556" name="AutoShape 12"/>
            <p:cNvCxnSpPr>
              <a:cxnSpLocks noChangeAspect="1" noChangeShapeType="1"/>
              <a:stCxn id="236554" idx="1"/>
              <a:endCxn id="236552" idx="5"/>
            </p:cNvCxnSpPr>
            <p:nvPr/>
          </p:nvCxnSpPr>
          <p:spPr bwMode="auto">
            <a:xfrm flipH="1" flipV="1">
              <a:off x="3874" y="3438"/>
              <a:ext cx="220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/>
            </a:ln>
            <a:effectLst/>
          </p:spPr>
        </p:cxnSp>
        <p:cxnSp>
          <p:nvCxnSpPr>
            <p:cNvPr id="236557" name="AutoShape 13"/>
            <p:cNvCxnSpPr>
              <a:cxnSpLocks noChangeAspect="1" noChangeShapeType="1"/>
              <a:stCxn id="236554" idx="7"/>
              <a:endCxn id="236551" idx="3"/>
            </p:cNvCxnSpPr>
            <p:nvPr/>
          </p:nvCxnSpPr>
          <p:spPr bwMode="auto">
            <a:xfrm flipV="1">
              <a:off x="4258" y="3438"/>
              <a:ext cx="221" cy="273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 type="triangle" w="med" len="med"/>
              <a:tailEnd/>
            </a:ln>
            <a:effectLst/>
          </p:spPr>
        </p:cxnSp>
        <p:cxnSp>
          <p:nvCxnSpPr>
            <p:cNvPr id="236558" name="AutoShape 14"/>
            <p:cNvCxnSpPr>
              <a:cxnSpLocks noChangeAspect="1" noChangeShapeType="1"/>
              <a:stCxn id="236553" idx="5"/>
              <a:endCxn id="236551" idx="1"/>
            </p:cNvCxnSpPr>
            <p:nvPr/>
          </p:nvCxnSpPr>
          <p:spPr bwMode="auto">
            <a:xfrm>
              <a:off x="4270" y="2977"/>
              <a:ext cx="209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36559" name="AutoShape 15"/>
            <p:cNvCxnSpPr>
              <a:cxnSpLocks noChangeAspect="1" noChangeShapeType="1"/>
              <a:stCxn id="236552" idx="6"/>
              <a:endCxn id="236551" idx="2"/>
            </p:cNvCxnSpPr>
            <p:nvPr/>
          </p:nvCxnSpPr>
          <p:spPr bwMode="auto">
            <a:xfrm>
              <a:off x="3919" y="3344"/>
              <a:ext cx="514" cy="0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sp>
          <p:nvSpPr>
            <p:cNvPr id="236560" name="Oval 16"/>
            <p:cNvSpPr>
              <a:spLocks noChangeAspect="1" noChangeArrowheads="1"/>
            </p:cNvSpPr>
            <p:nvPr/>
          </p:nvSpPr>
          <p:spPr bwMode="auto">
            <a:xfrm rot="21600000">
              <a:off x="5216" y="3229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D</a:t>
              </a:r>
            </a:p>
          </p:txBody>
        </p:sp>
        <p:cxnSp>
          <p:nvCxnSpPr>
            <p:cNvPr id="236561" name="AutoShape 17"/>
            <p:cNvCxnSpPr>
              <a:cxnSpLocks noChangeAspect="1" noChangeShapeType="1"/>
              <a:stCxn id="236566" idx="7"/>
              <a:endCxn id="236560" idx="3"/>
            </p:cNvCxnSpPr>
            <p:nvPr/>
          </p:nvCxnSpPr>
          <p:spPr bwMode="auto">
            <a:xfrm flipV="1">
              <a:off x="5028" y="3438"/>
              <a:ext cx="221" cy="2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36562" name="AutoShape 18"/>
            <p:cNvCxnSpPr>
              <a:cxnSpLocks noChangeAspect="1" noChangeShapeType="1"/>
              <a:stCxn id="236560" idx="1"/>
              <a:endCxn id="236553" idx="6"/>
            </p:cNvCxnSpPr>
            <p:nvPr/>
          </p:nvCxnSpPr>
          <p:spPr bwMode="auto">
            <a:xfrm flipH="1" flipV="1">
              <a:off x="4315" y="2883"/>
              <a:ext cx="934" cy="367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/>
            </a:ln>
            <a:effectLst/>
          </p:spPr>
        </p:cxnSp>
        <p:sp>
          <p:nvSpPr>
            <p:cNvPr id="236563" name="Text Box 19"/>
            <p:cNvSpPr txBox="1">
              <a:spLocks noChangeArrowheads="1"/>
            </p:cNvSpPr>
            <p:nvPr/>
          </p:nvSpPr>
          <p:spPr bwMode="auto">
            <a:xfrm>
              <a:off x="3605" y="2615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0</a:t>
              </a:r>
            </a:p>
          </p:txBody>
        </p:sp>
        <p:sp>
          <p:nvSpPr>
            <p:cNvPr id="236564" name="Text Box 20"/>
            <p:cNvSpPr txBox="1">
              <a:spLocks noChangeArrowheads="1"/>
            </p:cNvSpPr>
            <p:nvPr/>
          </p:nvSpPr>
          <p:spPr bwMode="auto">
            <a:xfrm>
              <a:off x="3221" y="3071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1</a:t>
              </a:r>
            </a:p>
          </p:txBody>
        </p:sp>
        <p:cxnSp>
          <p:nvCxnSpPr>
            <p:cNvPr id="236565" name="AutoShape 21"/>
            <p:cNvCxnSpPr>
              <a:cxnSpLocks noChangeAspect="1" noChangeShapeType="1"/>
              <a:stCxn id="236551" idx="6"/>
              <a:endCxn id="236560" idx="2"/>
            </p:cNvCxnSpPr>
            <p:nvPr/>
          </p:nvCxnSpPr>
          <p:spPr bwMode="auto">
            <a:xfrm>
              <a:off x="4688" y="3344"/>
              <a:ext cx="515" cy="0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sp>
          <p:nvSpPr>
            <p:cNvPr id="236566" name="Oval 22"/>
            <p:cNvSpPr>
              <a:spLocks noChangeAspect="1" noChangeArrowheads="1"/>
            </p:cNvSpPr>
            <p:nvPr/>
          </p:nvSpPr>
          <p:spPr bwMode="auto">
            <a:xfrm rot="21600000">
              <a:off x="4831" y="3690"/>
              <a:ext cx="231" cy="231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F</a:t>
              </a:r>
            </a:p>
          </p:txBody>
        </p:sp>
        <p:cxnSp>
          <p:nvCxnSpPr>
            <p:cNvPr id="236567" name="AutoShape 23"/>
            <p:cNvCxnSpPr>
              <a:cxnSpLocks noChangeAspect="1" noChangeShapeType="1"/>
              <a:stCxn id="236551" idx="5"/>
              <a:endCxn id="236566" idx="1"/>
            </p:cNvCxnSpPr>
            <p:nvPr/>
          </p:nvCxnSpPr>
          <p:spPr bwMode="auto">
            <a:xfrm>
              <a:off x="4643" y="3438"/>
              <a:ext cx="221" cy="279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236568" name="Text Box 24"/>
            <p:cNvSpPr txBox="1">
              <a:spLocks noChangeArrowheads="1"/>
            </p:cNvSpPr>
            <p:nvPr/>
          </p:nvSpPr>
          <p:spPr bwMode="auto">
            <a:xfrm>
              <a:off x="3593" y="3521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2</a:t>
              </a:r>
            </a:p>
          </p:txBody>
        </p:sp>
      </p:grpSp>
      <p:sp>
        <p:nvSpPr>
          <p:cNvPr id="236570" name="AutoShape 26"/>
          <p:cNvSpPr>
            <a:spLocks noChangeArrowheads="1"/>
          </p:cNvSpPr>
          <p:nvPr/>
        </p:nvSpPr>
        <p:spPr bwMode="auto">
          <a:xfrm rot="8100000" flipH="1" flipV="1">
            <a:off x="4167188" y="3733800"/>
            <a:ext cx="1243012" cy="333375"/>
          </a:xfrm>
          <a:prstGeom prst="rightArrow">
            <a:avLst>
              <a:gd name="adj1" fmla="val 50000"/>
              <a:gd name="adj2" fmla="val 93214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571" name="AutoShape 27"/>
          <p:cNvSpPr>
            <a:spLocks noChangeArrowheads="1"/>
          </p:cNvSpPr>
          <p:nvPr/>
        </p:nvSpPr>
        <p:spPr bwMode="auto">
          <a:xfrm rot="5400000">
            <a:off x="2206626" y="3757612"/>
            <a:ext cx="457200" cy="333375"/>
          </a:xfrm>
          <a:prstGeom prst="rightArrow">
            <a:avLst>
              <a:gd name="adj1" fmla="val 50000"/>
              <a:gd name="adj2" fmla="val 34286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609600" y="4152900"/>
            <a:ext cx="3649663" cy="2130425"/>
            <a:chOff x="384" y="2616"/>
            <a:chExt cx="2299" cy="1342"/>
          </a:xfrm>
        </p:grpSpPr>
        <p:sp>
          <p:nvSpPr>
            <p:cNvPr id="236573" name="AutoShape 29"/>
            <p:cNvSpPr>
              <a:spLocks noChangeArrowheads="1"/>
            </p:cNvSpPr>
            <p:nvPr/>
          </p:nvSpPr>
          <p:spPr bwMode="auto">
            <a:xfrm>
              <a:off x="1075" y="3650"/>
              <a:ext cx="1291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574" name="AutoShape 30"/>
            <p:cNvSpPr>
              <a:spLocks noChangeArrowheads="1"/>
            </p:cNvSpPr>
            <p:nvPr/>
          </p:nvSpPr>
          <p:spPr bwMode="auto">
            <a:xfrm>
              <a:off x="700" y="3191"/>
              <a:ext cx="1983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575" name="AutoShape 31"/>
            <p:cNvSpPr>
              <a:spLocks noChangeArrowheads="1"/>
            </p:cNvSpPr>
            <p:nvPr/>
          </p:nvSpPr>
          <p:spPr bwMode="auto">
            <a:xfrm>
              <a:off x="1081" y="2730"/>
              <a:ext cx="521" cy="308"/>
            </a:xfrm>
            <a:prstGeom prst="roundRect">
              <a:avLst>
                <a:gd name="adj" fmla="val 16667"/>
              </a:avLst>
            </a:prstGeom>
            <a:solidFill>
              <a:srgbClr val="DDDDDD"/>
            </a:solidFill>
            <a:ln w="12700">
              <a:solidFill>
                <a:schemeClr val="tx2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576" name="Oval 32"/>
            <p:cNvSpPr>
              <a:spLocks noChangeAspect="1" noChangeArrowheads="1"/>
            </p:cNvSpPr>
            <p:nvPr/>
          </p:nvSpPr>
          <p:spPr bwMode="auto">
            <a:xfrm rot="21600000">
              <a:off x="1609" y="3230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C</a:t>
              </a:r>
            </a:p>
          </p:txBody>
        </p:sp>
        <p:sp>
          <p:nvSpPr>
            <p:cNvPr id="236577" name="Oval 33"/>
            <p:cNvSpPr>
              <a:spLocks noChangeAspect="1" noChangeArrowheads="1"/>
            </p:cNvSpPr>
            <p:nvPr/>
          </p:nvSpPr>
          <p:spPr bwMode="auto">
            <a:xfrm rot="21600000">
              <a:off x="840" y="3230"/>
              <a:ext cx="231" cy="231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B</a:t>
              </a:r>
            </a:p>
          </p:txBody>
        </p:sp>
        <p:sp>
          <p:nvSpPr>
            <p:cNvPr id="236578" name="Oval 34"/>
            <p:cNvSpPr>
              <a:spLocks noChangeAspect="1" noChangeArrowheads="1"/>
            </p:cNvSpPr>
            <p:nvPr/>
          </p:nvSpPr>
          <p:spPr bwMode="auto">
            <a:xfrm rot="21600000">
              <a:off x="1236" y="2769"/>
              <a:ext cx="231" cy="231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A</a:t>
              </a:r>
            </a:p>
          </p:txBody>
        </p:sp>
        <p:sp>
          <p:nvSpPr>
            <p:cNvPr id="236579" name="Oval 35"/>
            <p:cNvSpPr>
              <a:spLocks noChangeAspect="1" noChangeArrowheads="1"/>
            </p:cNvSpPr>
            <p:nvPr/>
          </p:nvSpPr>
          <p:spPr bwMode="auto">
            <a:xfrm rot="21600000">
              <a:off x="1224" y="3691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E</a:t>
              </a:r>
            </a:p>
          </p:txBody>
        </p:sp>
        <p:cxnSp>
          <p:nvCxnSpPr>
            <p:cNvPr id="236580" name="AutoShape 36"/>
            <p:cNvCxnSpPr>
              <a:cxnSpLocks noChangeAspect="1" noChangeShapeType="1"/>
              <a:stCxn id="236578" idx="3"/>
              <a:endCxn id="236577" idx="7"/>
            </p:cNvCxnSpPr>
            <p:nvPr/>
          </p:nvCxnSpPr>
          <p:spPr bwMode="auto">
            <a:xfrm flipH="1">
              <a:off x="1037" y="2978"/>
              <a:ext cx="232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36581" name="AutoShape 37"/>
            <p:cNvCxnSpPr>
              <a:cxnSpLocks noChangeAspect="1" noChangeShapeType="1"/>
              <a:stCxn id="236579" idx="1"/>
              <a:endCxn id="236577" idx="5"/>
            </p:cNvCxnSpPr>
            <p:nvPr/>
          </p:nvCxnSpPr>
          <p:spPr bwMode="auto">
            <a:xfrm flipH="1" flipV="1">
              <a:off x="1037" y="3439"/>
              <a:ext cx="220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/>
            </a:ln>
            <a:effectLst/>
          </p:spPr>
        </p:cxnSp>
        <p:cxnSp>
          <p:nvCxnSpPr>
            <p:cNvPr id="236582" name="AutoShape 38"/>
            <p:cNvCxnSpPr>
              <a:cxnSpLocks noChangeAspect="1" noChangeShapeType="1"/>
              <a:stCxn id="236579" idx="7"/>
              <a:endCxn id="236576" idx="3"/>
            </p:cNvCxnSpPr>
            <p:nvPr/>
          </p:nvCxnSpPr>
          <p:spPr bwMode="auto">
            <a:xfrm flipV="1">
              <a:off x="1421" y="3439"/>
              <a:ext cx="221" cy="273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 type="triangle" w="med" len="med"/>
              <a:tailEnd/>
            </a:ln>
            <a:effectLst/>
          </p:spPr>
        </p:cxnSp>
        <p:cxnSp>
          <p:nvCxnSpPr>
            <p:cNvPr id="236583" name="AutoShape 39"/>
            <p:cNvCxnSpPr>
              <a:cxnSpLocks noChangeAspect="1" noChangeShapeType="1"/>
              <a:stCxn id="236578" idx="5"/>
              <a:endCxn id="236576" idx="1"/>
            </p:cNvCxnSpPr>
            <p:nvPr/>
          </p:nvCxnSpPr>
          <p:spPr bwMode="auto">
            <a:xfrm>
              <a:off x="1433" y="2978"/>
              <a:ext cx="209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36584" name="AutoShape 40"/>
            <p:cNvCxnSpPr>
              <a:cxnSpLocks noChangeAspect="1" noChangeShapeType="1"/>
              <a:stCxn id="236577" idx="6"/>
              <a:endCxn id="236576" idx="2"/>
            </p:cNvCxnSpPr>
            <p:nvPr/>
          </p:nvCxnSpPr>
          <p:spPr bwMode="auto">
            <a:xfrm>
              <a:off x="1082" y="3345"/>
              <a:ext cx="514" cy="0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sp>
          <p:nvSpPr>
            <p:cNvPr id="236585" name="Oval 41"/>
            <p:cNvSpPr>
              <a:spLocks noChangeAspect="1" noChangeArrowheads="1"/>
            </p:cNvSpPr>
            <p:nvPr/>
          </p:nvSpPr>
          <p:spPr bwMode="auto">
            <a:xfrm rot="21600000">
              <a:off x="2379" y="3230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D</a:t>
              </a:r>
            </a:p>
          </p:txBody>
        </p:sp>
        <p:cxnSp>
          <p:nvCxnSpPr>
            <p:cNvPr id="236586" name="AutoShape 42"/>
            <p:cNvCxnSpPr>
              <a:cxnSpLocks noChangeAspect="1" noChangeShapeType="1"/>
              <a:stCxn id="236591" idx="7"/>
              <a:endCxn id="236585" idx="3"/>
            </p:cNvCxnSpPr>
            <p:nvPr/>
          </p:nvCxnSpPr>
          <p:spPr bwMode="auto">
            <a:xfrm flipV="1">
              <a:off x="2191" y="3439"/>
              <a:ext cx="221" cy="27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36587" name="AutoShape 43"/>
            <p:cNvCxnSpPr>
              <a:cxnSpLocks noChangeAspect="1" noChangeShapeType="1"/>
              <a:stCxn id="236585" idx="1"/>
              <a:endCxn id="236578" idx="6"/>
            </p:cNvCxnSpPr>
            <p:nvPr/>
          </p:nvCxnSpPr>
          <p:spPr bwMode="auto">
            <a:xfrm flipH="1" flipV="1">
              <a:off x="1478" y="2884"/>
              <a:ext cx="934" cy="367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 type="triangle" w="med" len="med"/>
              <a:tailEnd/>
            </a:ln>
            <a:effectLst/>
          </p:spPr>
        </p:cxnSp>
        <p:sp>
          <p:nvSpPr>
            <p:cNvPr id="236588" name="Text Box 44"/>
            <p:cNvSpPr txBox="1">
              <a:spLocks noChangeArrowheads="1"/>
            </p:cNvSpPr>
            <p:nvPr/>
          </p:nvSpPr>
          <p:spPr bwMode="auto">
            <a:xfrm>
              <a:off x="768" y="2616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0</a:t>
              </a:r>
            </a:p>
          </p:txBody>
        </p:sp>
        <p:sp>
          <p:nvSpPr>
            <p:cNvPr id="236589" name="Text Box 45"/>
            <p:cNvSpPr txBox="1">
              <a:spLocks noChangeArrowheads="1"/>
            </p:cNvSpPr>
            <p:nvPr/>
          </p:nvSpPr>
          <p:spPr bwMode="auto">
            <a:xfrm>
              <a:off x="384" y="3072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1</a:t>
              </a:r>
            </a:p>
          </p:txBody>
        </p:sp>
        <p:cxnSp>
          <p:nvCxnSpPr>
            <p:cNvPr id="236590" name="AutoShape 46"/>
            <p:cNvCxnSpPr>
              <a:cxnSpLocks noChangeAspect="1" noChangeShapeType="1"/>
              <a:stCxn id="236576" idx="6"/>
              <a:endCxn id="236585" idx="2"/>
            </p:cNvCxnSpPr>
            <p:nvPr/>
          </p:nvCxnSpPr>
          <p:spPr bwMode="auto">
            <a:xfrm>
              <a:off x="1851" y="3345"/>
              <a:ext cx="515" cy="0"/>
            </a:xfrm>
            <a:prstGeom prst="straightConnector1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/>
              <a:tailEnd type="triangle" w="med" len="med"/>
            </a:ln>
            <a:effectLst/>
          </p:spPr>
        </p:cxnSp>
        <p:sp>
          <p:nvSpPr>
            <p:cNvPr id="236591" name="Oval 47"/>
            <p:cNvSpPr>
              <a:spLocks noChangeAspect="1" noChangeArrowheads="1"/>
            </p:cNvSpPr>
            <p:nvPr/>
          </p:nvSpPr>
          <p:spPr bwMode="auto">
            <a:xfrm rot="21600000">
              <a:off x="1994" y="3691"/>
              <a:ext cx="231" cy="231"/>
            </a:xfrm>
            <a:prstGeom prst="ellipse">
              <a:avLst/>
            </a:prstGeom>
            <a:solidFill>
              <a:srgbClr val="800000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800">
                  <a:solidFill>
                    <a:srgbClr val="FBEFD2"/>
                  </a:solidFill>
                </a:rPr>
                <a:t>F</a:t>
              </a:r>
            </a:p>
          </p:txBody>
        </p:sp>
        <p:cxnSp>
          <p:nvCxnSpPr>
            <p:cNvPr id="236592" name="AutoShape 48"/>
            <p:cNvCxnSpPr>
              <a:cxnSpLocks noChangeAspect="1" noChangeShapeType="1"/>
              <a:stCxn id="236576" idx="5"/>
              <a:endCxn id="236591" idx="1"/>
            </p:cNvCxnSpPr>
            <p:nvPr/>
          </p:nvCxnSpPr>
          <p:spPr bwMode="auto">
            <a:xfrm>
              <a:off x="1806" y="3439"/>
              <a:ext cx="221" cy="273"/>
            </a:xfrm>
            <a:prstGeom prst="straightConnector1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36593" name="Text Box 49"/>
            <p:cNvSpPr txBox="1">
              <a:spLocks noChangeArrowheads="1"/>
            </p:cNvSpPr>
            <p:nvPr/>
          </p:nvSpPr>
          <p:spPr bwMode="auto">
            <a:xfrm>
              <a:off x="756" y="3522"/>
              <a:ext cx="294" cy="2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b="1" i="1">
                  <a:solidFill>
                    <a:schemeClr val="tx2"/>
                  </a:solidFill>
                  <a:latin typeface="Times New Roman" pitchFamily="35" charset="0"/>
                </a:rPr>
                <a:t>L</a:t>
              </a:r>
              <a:r>
                <a:rPr lang="en-US" sz="2000" baseline="-25000">
                  <a:solidFill>
                    <a:schemeClr val="tx2"/>
                  </a:solidFill>
                  <a:latin typeface="Times New Roman" pitchFamily="35" charset="0"/>
                </a:rPr>
                <a:t>2</a:t>
              </a:r>
            </a:p>
          </p:txBody>
        </p:sp>
      </p:grpSp>
      <p:sp>
        <p:nvSpPr>
          <p:cNvPr id="236596" name="AutoShape 52"/>
          <p:cNvSpPr>
            <a:spLocks noChangeArrowheads="1"/>
          </p:cNvSpPr>
          <p:nvPr/>
        </p:nvSpPr>
        <p:spPr bwMode="auto">
          <a:xfrm>
            <a:off x="6043613" y="3092450"/>
            <a:ext cx="2049462" cy="48895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12700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597" name="AutoShape 53"/>
          <p:cNvSpPr>
            <a:spLocks noChangeArrowheads="1"/>
          </p:cNvSpPr>
          <p:nvPr/>
        </p:nvSpPr>
        <p:spPr bwMode="auto">
          <a:xfrm>
            <a:off x="5448300" y="2363788"/>
            <a:ext cx="3148013" cy="48895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12700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598" name="AutoShape 54"/>
          <p:cNvSpPr>
            <a:spLocks noChangeArrowheads="1"/>
          </p:cNvSpPr>
          <p:nvPr/>
        </p:nvSpPr>
        <p:spPr bwMode="auto">
          <a:xfrm>
            <a:off x="6053138" y="1631950"/>
            <a:ext cx="827087" cy="48895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12700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599" name="Oval 55"/>
          <p:cNvSpPr>
            <a:spLocks noChangeAspect="1" noChangeArrowheads="1"/>
          </p:cNvSpPr>
          <p:nvPr/>
        </p:nvSpPr>
        <p:spPr bwMode="auto">
          <a:xfrm rot="21600000">
            <a:off x="6891338" y="2425700"/>
            <a:ext cx="366712" cy="366713"/>
          </a:xfrm>
          <a:prstGeom prst="ellipse">
            <a:avLst/>
          </a:prstGeom>
          <a:solidFill>
            <a:srgbClr val="71717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C</a:t>
            </a:r>
          </a:p>
        </p:txBody>
      </p:sp>
      <p:sp>
        <p:nvSpPr>
          <p:cNvPr id="236600" name="Oval 56"/>
          <p:cNvSpPr>
            <a:spLocks noChangeAspect="1" noChangeArrowheads="1"/>
          </p:cNvSpPr>
          <p:nvPr/>
        </p:nvSpPr>
        <p:spPr bwMode="auto">
          <a:xfrm rot="21600000">
            <a:off x="5670550" y="2425700"/>
            <a:ext cx="366713" cy="366713"/>
          </a:xfrm>
          <a:prstGeom prst="ellipse">
            <a:avLst/>
          </a:prstGeom>
          <a:solidFill>
            <a:srgbClr val="71717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B</a:t>
            </a:r>
          </a:p>
        </p:txBody>
      </p:sp>
      <p:sp>
        <p:nvSpPr>
          <p:cNvPr id="236601" name="Oval 57"/>
          <p:cNvSpPr>
            <a:spLocks noChangeAspect="1" noChangeArrowheads="1"/>
          </p:cNvSpPr>
          <p:nvPr/>
        </p:nvSpPr>
        <p:spPr bwMode="auto">
          <a:xfrm rot="21600000">
            <a:off x="6299200" y="1693863"/>
            <a:ext cx="366713" cy="366712"/>
          </a:xfrm>
          <a:prstGeom prst="ellipse">
            <a:avLst/>
          </a:prstGeom>
          <a:solidFill>
            <a:srgbClr val="71717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A</a:t>
            </a:r>
          </a:p>
        </p:txBody>
      </p:sp>
      <p:sp>
        <p:nvSpPr>
          <p:cNvPr id="236602" name="Oval 58"/>
          <p:cNvSpPr>
            <a:spLocks noChangeAspect="1" noChangeArrowheads="1"/>
          </p:cNvSpPr>
          <p:nvPr/>
        </p:nvSpPr>
        <p:spPr bwMode="auto">
          <a:xfrm rot="21600000">
            <a:off x="6280150" y="3157538"/>
            <a:ext cx="366713" cy="366712"/>
          </a:xfrm>
          <a:prstGeom prst="ellipse">
            <a:avLst/>
          </a:prstGeom>
          <a:solidFill>
            <a:srgbClr val="71717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E</a:t>
            </a:r>
          </a:p>
        </p:txBody>
      </p:sp>
      <p:cxnSp>
        <p:nvCxnSpPr>
          <p:cNvPr id="236603" name="AutoShape 59"/>
          <p:cNvCxnSpPr>
            <a:cxnSpLocks noChangeAspect="1" noChangeShapeType="1"/>
            <a:stCxn id="236601" idx="3"/>
            <a:endCxn id="236600" idx="7"/>
          </p:cNvCxnSpPr>
          <p:nvPr/>
        </p:nvCxnSpPr>
        <p:spPr bwMode="auto">
          <a:xfrm flipH="1">
            <a:off x="5983288" y="2025650"/>
            <a:ext cx="368300" cy="433388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236604" name="AutoShape 60"/>
          <p:cNvCxnSpPr>
            <a:cxnSpLocks noChangeAspect="1" noChangeShapeType="1"/>
            <a:stCxn id="236602" idx="1"/>
            <a:endCxn id="236600" idx="5"/>
          </p:cNvCxnSpPr>
          <p:nvPr/>
        </p:nvCxnSpPr>
        <p:spPr bwMode="auto">
          <a:xfrm flipH="1" flipV="1">
            <a:off x="5983288" y="2757488"/>
            <a:ext cx="349250" cy="433387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</p:spPr>
      </p:cxnSp>
      <p:cxnSp>
        <p:nvCxnSpPr>
          <p:cNvPr id="236605" name="AutoShape 61"/>
          <p:cNvCxnSpPr>
            <a:cxnSpLocks noChangeAspect="1" noChangeShapeType="1"/>
            <a:stCxn id="236602" idx="7"/>
            <a:endCxn id="236599" idx="3"/>
          </p:cNvCxnSpPr>
          <p:nvPr/>
        </p:nvCxnSpPr>
        <p:spPr bwMode="auto">
          <a:xfrm flipV="1">
            <a:off x="6592888" y="2757488"/>
            <a:ext cx="350837" cy="433387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prstDash val="dash"/>
            <a:round/>
            <a:headEnd type="triangle" w="med" len="med"/>
            <a:tailEnd/>
          </a:ln>
          <a:effectLst/>
        </p:spPr>
      </p:cxnSp>
      <p:cxnSp>
        <p:nvCxnSpPr>
          <p:cNvPr id="236606" name="AutoShape 62"/>
          <p:cNvCxnSpPr>
            <a:cxnSpLocks noChangeAspect="1" noChangeShapeType="1"/>
            <a:stCxn id="236601" idx="5"/>
            <a:endCxn id="236599" idx="1"/>
          </p:cNvCxnSpPr>
          <p:nvPr/>
        </p:nvCxnSpPr>
        <p:spPr bwMode="auto">
          <a:xfrm>
            <a:off x="6611938" y="2025650"/>
            <a:ext cx="331787" cy="433388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cxnSp>
        <p:nvCxnSpPr>
          <p:cNvPr id="236607" name="AutoShape 63"/>
          <p:cNvCxnSpPr>
            <a:cxnSpLocks noChangeAspect="1" noChangeShapeType="1"/>
            <a:stCxn id="236600" idx="6"/>
            <a:endCxn id="236599" idx="2"/>
          </p:cNvCxnSpPr>
          <p:nvPr/>
        </p:nvCxnSpPr>
        <p:spPr bwMode="auto">
          <a:xfrm>
            <a:off x="6054725" y="2608263"/>
            <a:ext cx="815975" cy="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 type="triangle" w="med" len="med"/>
          </a:ln>
          <a:effectLst/>
        </p:spPr>
      </p:cxnSp>
      <p:sp>
        <p:nvSpPr>
          <p:cNvPr id="236608" name="Oval 64"/>
          <p:cNvSpPr>
            <a:spLocks noChangeAspect="1" noChangeArrowheads="1"/>
          </p:cNvSpPr>
          <p:nvPr/>
        </p:nvSpPr>
        <p:spPr bwMode="auto">
          <a:xfrm rot="21600000">
            <a:off x="8113713" y="2425700"/>
            <a:ext cx="366712" cy="366713"/>
          </a:xfrm>
          <a:prstGeom prst="ellipse">
            <a:avLst/>
          </a:prstGeom>
          <a:solidFill>
            <a:srgbClr val="71717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D</a:t>
            </a:r>
          </a:p>
        </p:txBody>
      </p:sp>
      <p:cxnSp>
        <p:nvCxnSpPr>
          <p:cNvPr id="236609" name="AutoShape 65"/>
          <p:cNvCxnSpPr>
            <a:cxnSpLocks noChangeAspect="1" noChangeShapeType="1"/>
            <a:stCxn id="236614" idx="7"/>
            <a:endCxn id="236608" idx="3"/>
          </p:cNvCxnSpPr>
          <p:nvPr/>
        </p:nvCxnSpPr>
        <p:spPr bwMode="auto">
          <a:xfrm flipV="1">
            <a:off x="7815263" y="2757488"/>
            <a:ext cx="350837" cy="433387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prstDash val="dash"/>
            <a:round/>
            <a:headEnd type="triangle" w="med" len="med"/>
            <a:tailEnd/>
          </a:ln>
          <a:effectLst/>
        </p:spPr>
      </p:cxnSp>
      <p:cxnSp>
        <p:nvCxnSpPr>
          <p:cNvPr id="236610" name="AutoShape 66"/>
          <p:cNvCxnSpPr>
            <a:cxnSpLocks noChangeAspect="1" noChangeShapeType="1"/>
            <a:stCxn id="236608" idx="1"/>
            <a:endCxn id="236601" idx="6"/>
          </p:cNvCxnSpPr>
          <p:nvPr/>
        </p:nvCxnSpPr>
        <p:spPr bwMode="auto">
          <a:xfrm flipH="1" flipV="1">
            <a:off x="6683375" y="1876425"/>
            <a:ext cx="1482725" cy="582613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 type="triangle" w="med" len="med"/>
            <a:tailEnd/>
          </a:ln>
          <a:effectLst/>
        </p:spPr>
      </p:cxnSp>
      <p:sp>
        <p:nvSpPr>
          <p:cNvPr id="236611" name="Text Box 67"/>
          <p:cNvSpPr txBox="1">
            <a:spLocks noChangeArrowheads="1"/>
          </p:cNvSpPr>
          <p:nvPr/>
        </p:nvSpPr>
        <p:spPr bwMode="auto">
          <a:xfrm>
            <a:off x="5556250" y="1450975"/>
            <a:ext cx="466725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chemeClr val="tx2"/>
                </a:solidFill>
                <a:latin typeface="Times New Roman" pitchFamily="35" charset="0"/>
              </a:rPr>
              <a:t>L</a:t>
            </a:r>
            <a:r>
              <a:rPr lang="en-US" sz="2000" baseline="-25000">
                <a:solidFill>
                  <a:schemeClr val="tx2"/>
                </a:solidFill>
                <a:latin typeface="Times New Roman" pitchFamily="35" charset="0"/>
              </a:rPr>
              <a:t>0</a:t>
            </a:r>
          </a:p>
        </p:txBody>
      </p:sp>
      <p:sp>
        <p:nvSpPr>
          <p:cNvPr id="236612" name="Text Box 68"/>
          <p:cNvSpPr txBox="1">
            <a:spLocks noChangeArrowheads="1"/>
          </p:cNvSpPr>
          <p:nvPr/>
        </p:nvSpPr>
        <p:spPr bwMode="auto">
          <a:xfrm>
            <a:off x="4946650" y="2174875"/>
            <a:ext cx="466725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chemeClr val="tx2"/>
                </a:solidFill>
                <a:latin typeface="Times New Roman" pitchFamily="35" charset="0"/>
              </a:rPr>
              <a:t>L</a:t>
            </a:r>
            <a:r>
              <a:rPr lang="en-US" sz="2000" baseline="-25000">
                <a:solidFill>
                  <a:schemeClr val="tx2"/>
                </a:solidFill>
                <a:latin typeface="Times New Roman" pitchFamily="35" charset="0"/>
              </a:rPr>
              <a:t>1</a:t>
            </a:r>
          </a:p>
        </p:txBody>
      </p:sp>
      <p:cxnSp>
        <p:nvCxnSpPr>
          <p:cNvPr id="236613" name="AutoShape 69"/>
          <p:cNvCxnSpPr>
            <a:cxnSpLocks noChangeAspect="1" noChangeShapeType="1"/>
            <a:stCxn id="236599" idx="6"/>
            <a:endCxn id="236608" idx="2"/>
          </p:cNvCxnSpPr>
          <p:nvPr/>
        </p:nvCxnSpPr>
        <p:spPr bwMode="auto">
          <a:xfrm>
            <a:off x="7275513" y="2608263"/>
            <a:ext cx="817562" cy="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 type="triangle" w="med" len="med"/>
          </a:ln>
          <a:effectLst/>
        </p:spPr>
      </p:cxnSp>
      <p:sp>
        <p:nvSpPr>
          <p:cNvPr id="236614" name="Oval 70"/>
          <p:cNvSpPr>
            <a:spLocks noChangeAspect="1" noChangeArrowheads="1"/>
          </p:cNvSpPr>
          <p:nvPr/>
        </p:nvSpPr>
        <p:spPr bwMode="auto">
          <a:xfrm rot="21600000">
            <a:off x="7502525" y="3157538"/>
            <a:ext cx="366713" cy="366712"/>
          </a:xfrm>
          <a:prstGeom prst="ellipse">
            <a:avLst/>
          </a:prstGeom>
          <a:solidFill>
            <a:srgbClr val="717171"/>
          </a:solidFill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BEFD2"/>
                </a:solidFill>
              </a:rPr>
              <a:t>F</a:t>
            </a:r>
          </a:p>
        </p:txBody>
      </p:sp>
      <p:cxnSp>
        <p:nvCxnSpPr>
          <p:cNvPr id="236615" name="AutoShape 71"/>
          <p:cNvCxnSpPr>
            <a:cxnSpLocks noChangeAspect="1" noChangeShapeType="1"/>
            <a:stCxn id="236599" idx="5"/>
            <a:endCxn id="236614" idx="1"/>
          </p:cNvCxnSpPr>
          <p:nvPr/>
        </p:nvCxnSpPr>
        <p:spPr bwMode="auto">
          <a:xfrm>
            <a:off x="7204075" y="2757488"/>
            <a:ext cx="350838" cy="433387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</p:cxnSp>
      <p:sp>
        <p:nvSpPr>
          <p:cNvPr id="236616" name="Text Box 72"/>
          <p:cNvSpPr txBox="1">
            <a:spLocks noChangeArrowheads="1"/>
          </p:cNvSpPr>
          <p:nvPr/>
        </p:nvSpPr>
        <p:spPr bwMode="auto">
          <a:xfrm>
            <a:off x="5537200" y="2889250"/>
            <a:ext cx="466725" cy="396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 i="1">
                <a:solidFill>
                  <a:schemeClr val="tx2"/>
                </a:solidFill>
                <a:latin typeface="Times New Roman" pitchFamily="35" charset="0"/>
              </a:rPr>
              <a:t>L</a:t>
            </a:r>
            <a:r>
              <a:rPr lang="en-US" sz="2000" baseline="-25000">
                <a:solidFill>
                  <a:schemeClr val="tx2"/>
                </a:solidFill>
                <a:latin typeface="Times New Roman" pitchFamily="35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1">
  <a:themeElements>
    <a:clrScheme name="Custom 5">
      <a:dk1>
        <a:srgbClr val="000000"/>
      </a:dk1>
      <a:lt1>
        <a:srgbClr val="FBEFD2"/>
      </a:lt1>
      <a:dk2>
        <a:srgbClr val="000000"/>
      </a:dk2>
      <a:lt2>
        <a:srgbClr val="969696"/>
      </a:lt2>
      <a:accent1>
        <a:srgbClr val="800000"/>
      </a:accent1>
      <a:accent2>
        <a:srgbClr val="254C00"/>
      </a:accent2>
      <a:accent3>
        <a:srgbClr val="0000FF"/>
      </a:accent3>
      <a:accent4>
        <a:srgbClr val="40008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310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0" charset="0"/>
          </a:defRPr>
        </a:defPPr>
      </a:lstStyle>
    </a:lnDef>
  </a:objectDefaults>
  <a:extraClrSchemeLst>
    <a:extraClrScheme>
      <a:clrScheme name="31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4402</TotalTime>
  <Words>1558</Words>
  <Application>Microsoft Office PowerPoint</Application>
  <PresentationFormat>On-screen Show (4:3)</PresentationFormat>
  <Paragraphs>776</Paragraphs>
  <Slides>54</Slides>
  <Notes>1</Notes>
  <HiddenSlides>1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4" baseType="lpstr">
      <vt:lpstr>ＭＳ Ｐゴシック</vt:lpstr>
      <vt:lpstr>Arial</vt:lpstr>
      <vt:lpstr>Calibri</vt:lpstr>
      <vt:lpstr>Comic Sans MS</vt:lpstr>
      <vt:lpstr>Symbol</vt:lpstr>
      <vt:lpstr>Tahoma</vt:lpstr>
      <vt:lpstr>Times New Roman</vt:lpstr>
      <vt:lpstr>Wingdings</vt:lpstr>
      <vt:lpstr>2011</vt:lpstr>
      <vt:lpstr>Equation</vt:lpstr>
      <vt:lpstr>Graphs – Breadth First Search</vt:lpstr>
      <vt:lpstr>Outline</vt:lpstr>
      <vt:lpstr>Outline</vt:lpstr>
      <vt:lpstr>Breadth-First Search</vt:lpstr>
      <vt:lpstr>BFS Algorithm Pattern</vt:lpstr>
      <vt:lpstr>BFS is a Level-Order Traversal</vt:lpstr>
      <vt:lpstr>BFS Example</vt:lpstr>
      <vt:lpstr>BFS Example (cont.)</vt:lpstr>
      <vt:lpstr>BFS Example (cont.)</vt:lpstr>
      <vt:lpstr>Properties</vt:lpstr>
      <vt:lpstr>Analysis</vt:lpstr>
      <vt:lpstr>Applications</vt:lpstr>
      <vt:lpstr>Outline</vt:lpstr>
      <vt:lpstr>Application:  Shortest Paths on an Unweighted Graph</vt:lpstr>
      <vt:lpstr>Breadth-First Search</vt:lpstr>
      <vt:lpstr>BFS Algorithm with Distances and Predecessors</vt:lpstr>
      <vt:lpstr>BFS</vt:lpstr>
      <vt:lpstr>BFS</vt:lpstr>
      <vt:lpstr>BFS</vt:lpstr>
      <vt:lpstr>BFS</vt:lpstr>
      <vt:lpstr>BFS</vt:lpstr>
      <vt:lpstr>BFS</vt:lpstr>
      <vt:lpstr>BFS</vt:lpstr>
      <vt:lpstr>BFS</vt:lpstr>
      <vt:lpstr>BFS</vt:lpstr>
      <vt:lpstr>BFS</vt:lpstr>
      <vt:lpstr>BFS</vt:lpstr>
      <vt:lpstr>BFS</vt:lpstr>
      <vt:lpstr>BFS</vt:lpstr>
      <vt:lpstr>BFS</vt:lpstr>
      <vt:lpstr>BFS</vt:lpstr>
      <vt:lpstr>BFS</vt:lpstr>
      <vt:lpstr>BFS</vt:lpstr>
      <vt:lpstr>BFS</vt:lpstr>
      <vt:lpstr>BFS</vt:lpstr>
      <vt:lpstr>BFS</vt:lpstr>
      <vt:lpstr>Breadth-First Search Algorithm:  Properties</vt:lpstr>
      <vt:lpstr>Breadth-First-Search is Greedy</vt:lpstr>
      <vt:lpstr>Outline</vt:lpstr>
      <vt:lpstr>PowerPoint Presentation</vt:lpstr>
      <vt:lpstr>Correctness:  Basic Intuition</vt:lpstr>
      <vt:lpstr>Correctness:  More Complete Explanation</vt:lpstr>
      <vt:lpstr>Inductive Proof of BFS</vt:lpstr>
      <vt:lpstr>Correctness:  Formal Proof</vt:lpstr>
      <vt:lpstr>PowerPoint Presentation</vt:lpstr>
      <vt:lpstr>PowerPoint Presentation</vt:lpstr>
      <vt:lpstr>PowerPoint Presentation</vt:lpstr>
      <vt:lpstr>Correctness</vt:lpstr>
      <vt:lpstr>Progress?</vt:lpstr>
      <vt:lpstr>Optimal Substructure Property</vt:lpstr>
      <vt:lpstr>Recovering the Shortest Path</vt:lpstr>
      <vt:lpstr>Recovering the Shortest Path</vt:lpstr>
      <vt:lpstr>BFS Algorithm without Colours</vt:lpstr>
      <vt:lpstr>Outline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James Elder</dc:creator>
  <cp:keywords/>
  <dc:description/>
  <cp:lastModifiedBy>Microsoft account</cp:lastModifiedBy>
  <cp:revision>74</cp:revision>
  <cp:lastPrinted>2010-03-25T16:57:24Z</cp:lastPrinted>
  <dcterms:created xsi:type="dcterms:W3CDTF">2010-04-13T02:18:56Z</dcterms:created>
  <dcterms:modified xsi:type="dcterms:W3CDTF">2014-07-23T18:17:11Z</dcterms:modified>
  <cp:category/>
</cp:coreProperties>
</file>